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21.svg" ContentType="image/svg+xml"/>
  <Override PartName="/ppt/media/image3.svg" ContentType="image/svg+xml"/>
  <Override PartName="/ppt/media/image5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4" r:id="rId4"/>
    <p:sldMasterId id="2147483656" r:id="rId5"/>
    <p:sldMasterId id="2147483662" r:id="rId6"/>
    <p:sldMasterId id="2147483664" r:id="rId7"/>
    <p:sldMasterId id="2147483685" r:id="rId8"/>
  </p:sldMasterIdLst>
  <p:notesMasterIdLst>
    <p:notesMasterId r:id="rId71"/>
  </p:notesMasterIdLst>
  <p:handoutMasterIdLst>
    <p:handoutMasterId r:id="rId72"/>
  </p:handoutMasterIdLst>
  <p:sldIdLst>
    <p:sldId id="1865" r:id="rId9"/>
    <p:sldId id="1863" r:id="rId10"/>
    <p:sldId id="462" r:id="rId11"/>
    <p:sldId id="1859" r:id="rId12"/>
    <p:sldId id="1864" r:id="rId13"/>
    <p:sldId id="1702" r:id="rId14"/>
    <p:sldId id="1710" r:id="rId15"/>
    <p:sldId id="1814" r:id="rId16"/>
    <p:sldId id="1808" r:id="rId17"/>
    <p:sldId id="1815" r:id="rId18"/>
    <p:sldId id="1813" r:id="rId19"/>
    <p:sldId id="1867" r:id="rId20"/>
    <p:sldId id="1816" r:id="rId21"/>
    <p:sldId id="1812" r:id="rId22"/>
    <p:sldId id="1811" r:id="rId23"/>
    <p:sldId id="1862" r:id="rId24"/>
    <p:sldId id="1818" r:id="rId25"/>
    <p:sldId id="1831" r:id="rId26"/>
    <p:sldId id="1819" r:id="rId27"/>
    <p:sldId id="1820" r:id="rId28"/>
    <p:sldId id="1810" r:id="rId29"/>
    <p:sldId id="1809" r:id="rId30"/>
    <p:sldId id="1822" r:id="rId31"/>
    <p:sldId id="1823" r:id="rId32"/>
    <p:sldId id="1824" r:id="rId33"/>
    <p:sldId id="1869" r:id="rId34"/>
    <p:sldId id="1827" r:id="rId35"/>
    <p:sldId id="1828" r:id="rId36"/>
    <p:sldId id="1829" r:id="rId37"/>
    <p:sldId id="1830" r:id="rId38"/>
    <p:sldId id="1832" r:id="rId39"/>
    <p:sldId id="1833" r:id="rId40"/>
    <p:sldId id="1834" r:id="rId41"/>
    <p:sldId id="1835" r:id="rId42"/>
    <p:sldId id="1860" r:id="rId43"/>
    <p:sldId id="1861" r:id="rId44"/>
    <p:sldId id="1868" r:id="rId45"/>
    <p:sldId id="1836" r:id="rId46"/>
    <p:sldId id="1837" r:id="rId47"/>
    <p:sldId id="1838" r:id="rId48"/>
    <p:sldId id="1839" r:id="rId49"/>
    <p:sldId id="1873" r:id="rId50"/>
    <p:sldId id="1840" r:id="rId51"/>
    <p:sldId id="1841" r:id="rId52"/>
    <p:sldId id="1842" r:id="rId53"/>
    <p:sldId id="1870" r:id="rId54"/>
    <p:sldId id="1844" r:id="rId55"/>
    <p:sldId id="1846" r:id="rId56"/>
    <p:sldId id="1847" r:id="rId57"/>
    <p:sldId id="1872" r:id="rId58"/>
    <p:sldId id="1848" r:id="rId59"/>
    <p:sldId id="1849" r:id="rId60"/>
    <p:sldId id="1850" r:id="rId61"/>
    <p:sldId id="1851" r:id="rId62"/>
    <p:sldId id="1852" r:id="rId63"/>
    <p:sldId id="1874" r:id="rId64"/>
    <p:sldId id="1853" r:id="rId65"/>
    <p:sldId id="1854" r:id="rId66"/>
    <p:sldId id="1855" r:id="rId67"/>
    <p:sldId id="1856" r:id="rId68"/>
    <p:sldId id="1857" r:id="rId69"/>
    <p:sldId id="1704" r:id="rId70"/>
  </p:sldIdLst>
  <p:sldSz cx="12192000" cy="6858000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0000"/>
    <a:srgbClr val="000000"/>
    <a:srgbClr val="A144A5"/>
    <a:srgbClr val="E46C0A"/>
    <a:srgbClr val="D8EEC0"/>
    <a:srgbClr val="92D050"/>
    <a:srgbClr val="B37AB0"/>
    <a:srgbClr val="B475AD"/>
    <a:srgbClr val="D9F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2556" autoAdjust="0"/>
  </p:normalViewPr>
  <p:slideViewPr>
    <p:cSldViewPr snapToGrid="0">
      <p:cViewPr varScale="1">
        <p:scale>
          <a:sx n="87" d="100"/>
          <a:sy n="87" d="100"/>
        </p:scale>
        <p:origin x="624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7" Type="http://schemas.openxmlformats.org/officeDocument/2006/relationships/tags" Target="tags/tag1.xml"/><Relationship Id="rId76" Type="http://schemas.openxmlformats.org/officeDocument/2006/relationships/commentAuthors" Target="commentAuthors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handoutMaster" Target="handoutMasters/handoutMaster1.xml"/><Relationship Id="rId71" Type="http://schemas.openxmlformats.org/officeDocument/2006/relationships/notesMaster" Target="notesMasters/notesMaster1.xml"/><Relationship Id="rId70" Type="http://schemas.openxmlformats.org/officeDocument/2006/relationships/slide" Target="slides/slide62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1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0" Type="http://schemas.openxmlformats.org/officeDocument/2006/relationships/slide" Target="slides/slide52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1.xml"/><Relationship Id="rId58" Type="http://schemas.openxmlformats.org/officeDocument/2006/relationships/slide" Target="slides/slide50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6.xml"/><Relationship Id="rId21" Type="http://schemas.openxmlformats.org/officeDocument/2006/relationships/image" Target="../media/image6.png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libaba PuHuiTi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.png"/><Relationship Id="rId3" Type="http://schemas.openxmlformats.org/officeDocument/2006/relationships/image" Target="../media/image11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Relationship Id="rId3" Type="http://schemas.openxmlformats.org/officeDocument/2006/relationships/image" Target="../media/image11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hyperlink" Target="http://localhost:90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8.png"/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0.png"/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1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500" y="2684341"/>
            <a:ext cx="10541000" cy="1158875"/>
          </a:xfrm>
        </p:spPr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49" y="1654273"/>
            <a:ext cx="3754654" cy="2243908"/>
          </a:xfrm>
          <a:prstGeom prst="roundRect">
            <a:avLst>
              <a:gd name="adj" fmla="val 231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85" y="3428848"/>
            <a:ext cx="5843909" cy="3021313"/>
          </a:xfrm>
          <a:prstGeom prst="roundRect">
            <a:avLst>
              <a:gd name="adj" fmla="val 235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grpSp>
        <p:nvGrpSpPr>
          <p:cNvPr id="2" name="组合 1"/>
          <p:cNvGrpSpPr/>
          <p:nvPr/>
        </p:nvGrpSpPr>
        <p:grpSpPr>
          <a:xfrm>
            <a:off x="7430430" y="4174299"/>
            <a:ext cx="3979250" cy="2275862"/>
            <a:chOff x="7430430" y="4023001"/>
            <a:chExt cx="3979250" cy="2275862"/>
          </a:xfrm>
        </p:grpSpPr>
        <p:grpSp>
          <p:nvGrpSpPr>
            <p:cNvPr id="12" name="组合 11"/>
            <p:cNvGrpSpPr/>
            <p:nvPr/>
          </p:nvGrpSpPr>
          <p:grpSpPr>
            <a:xfrm>
              <a:off x="7430430" y="4023001"/>
              <a:ext cx="3979250" cy="2275862"/>
              <a:chOff x="806779" y="1685854"/>
              <a:chExt cx="3979250" cy="227586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806779" y="1685855"/>
                <a:ext cx="3979250" cy="2275861"/>
              </a:xfrm>
              <a:prstGeom prst="roundRect">
                <a:avLst>
                  <a:gd name="adj" fmla="val 3569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108000">
                <a:spAutoFit/>
              </a:bodyPr>
              <a:lstStyle/>
              <a:p>
                <a:pPr marL="144145" lvl="1" indent="-285750" defTabSz="4318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查询员工列表</a:t>
                </a: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分页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、条件</a:t>
                </a: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  <a:endParaRPr kumimoji="0" lang="en-US" altLang="zh-CN" sz="1400" b="0" i="0" u="none" strike="noStrike" cap="none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144145" lvl="1" indent="-285750" defTabSz="4318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删除员工</a:t>
                </a:r>
                <a:endParaRPr kumimoji="0" lang="en-US" altLang="zh-CN" sz="1400" b="0" i="0" u="none" strike="noStrike" cap="none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144145" lvl="1" indent="-285750" defTabSz="4318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新增员工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144145" lvl="1" indent="-285750" defTabSz="4318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修改员工</a:t>
                </a:r>
                <a:endParaRPr kumimoji="0" lang="zh-CN" altLang="zh-CN" sz="1400" b="0" i="0" u="none" strike="noStrike" cap="none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5" name="矩形: 对角圆角 14"/>
              <p:cNvSpPr/>
              <p:nvPr/>
            </p:nvSpPr>
            <p:spPr>
              <a:xfrm>
                <a:off x="806779" y="1685854"/>
                <a:ext cx="1345416" cy="422417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45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员工管理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6" name="Shape 2460"/>
            <p:cNvSpPr/>
            <p:nvPr/>
          </p:nvSpPr>
          <p:spPr>
            <a:xfrm>
              <a:off x="7538179" y="4120110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0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30430" y="1654273"/>
            <a:ext cx="3979250" cy="2297251"/>
            <a:chOff x="7430430" y="1654273"/>
            <a:chExt cx="3979250" cy="2297251"/>
          </a:xfrm>
        </p:grpSpPr>
        <p:grpSp>
          <p:nvGrpSpPr>
            <p:cNvPr id="6" name="组合 5"/>
            <p:cNvGrpSpPr/>
            <p:nvPr/>
          </p:nvGrpSpPr>
          <p:grpSpPr>
            <a:xfrm>
              <a:off x="7430430" y="1654273"/>
              <a:ext cx="3979250" cy="2297251"/>
              <a:chOff x="806779" y="1685854"/>
              <a:chExt cx="3979250" cy="2297251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806779" y="1685855"/>
                <a:ext cx="3979250" cy="2297250"/>
              </a:xfrm>
              <a:prstGeom prst="roundRect">
                <a:avLst>
                  <a:gd name="adj" fmla="val 3595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108000">
                <a:spAutoFit/>
              </a:bodyPr>
              <a:lstStyle/>
              <a:p>
                <a:pPr marL="144145" lvl="1" indent="-285750" defTabSz="4318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查询部门列表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144145" lvl="1" indent="-285750" defTabSz="4318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删除部门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144145" lvl="1" indent="-285750" defTabSz="4318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新增部门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144145" lvl="1" indent="-285750" defTabSz="43180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修改部门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0" name="矩形: 对角圆角 9"/>
              <p:cNvSpPr/>
              <p:nvPr/>
            </p:nvSpPr>
            <p:spPr>
              <a:xfrm>
                <a:off x="806779" y="1685854"/>
                <a:ext cx="1345416" cy="422417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45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部门管理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7" name="Shape 2457"/>
            <p:cNvSpPr/>
            <p:nvPr/>
          </p:nvSpPr>
          <p:spPr>
            <a:xfrm>
              <a:off x="7538179" y="1725751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8" y="17505"/>
                  </a:moveTo>
                  <a:cubicBezTo>
                    <a:pt x="17372" y="16944"/>
                    <a:pt x="16242" y="15945"/>
                    <a:pt x="15117" y="15413"/>
                  </a:cubicBezTo>
                  <a:cubicBezTo>
                    <a:pt x="14189" y="14975"/>
                    <a:pt x="13657" y="14531"/>
                    <a:pt x="13491" y="14057"/>
                  </a:cubicBezTo>
                  <a:cubicBezTo>
                    <a:pt x="13377" y="13728"/>
                    <a:pt x="13428" y="13351"/>
                    <a:pt x="13649" y="12904"/>
                  </a:cubicBezTo>
                  <a:cubicBezTo>
                    <a:pt x="13815" y="12567"/>
                    <a:pt x="13972" y="12286"/>
                    <a:pt x="14117" y="12028"/>
                  </a:cubicBezTo>
                  <a:cubicBezTo>
                    <a:pt x="14730" y="10934"/>
                    <a:pt x="15203" y="10145"/>
                    <a:pt x="15203" y="7348"/>
                  </a:cubicBezTo>
                  <a:cubicBezTo>
                    <a:pt x="15203" y="3162"/>
                    <a:pt x="12787" y="2951"/>
                    <a:pt x="12309" y="2951"/>
                  </a:cubicBezTo>
                  <a:cubicBezTo>
                    <a:pt x="11917" y="2951"/>
                    <a:pt x="11672" y="3037"/>
                    <a:pt x="11435" y="3121"/>
                  </a:cubicBezTo>
                  <a:cubicBezTo>
                    <a:pt x="11175" y="3213"/>
                    <a:pt x="10907" y="3309"/>
                    <a:pt x="10296" y="3319"/>
                  </a:cubicBezTo>
                  <a:cubicBezTo>
                    <a:pt x="9190" y="3337"/>
                    <a:pt x="6873" y="3375"/>
                    <a:pt x="6873" y="7226"/>
                  </a:cubicBezTo>
                  <a:cubicBezTo>
                    <a:pt x="6873" y="9919"/>
                    <a:pt x="7574" y="11156"/>
                    <a:pt x="8125" y="12150"/>
                  </a:cubicBezTo>
                  <a:cubicBezTo>
                    <a:pt x="8266" y="12404"/>
                    <a:pt x="8399" y="12645"/>
                    <a:pt x="8505" y="12885"/>
                  </a:cubicBezTo>
                  <a:cubicBezTo>
                    <a:pt x="8973" y="13949"/>
                    <a:pt x="8631" y="14693"/>
                    <a:pt x="7426" y="15224"/>
                  </a:cubicBezTo>
                  <a:cubicBezTo>
                    <a:pt x="5905" y="15897"/>
                    <a:pt x="5188" y="16247"/>
                    <a:pt x="3693" y="17562"/>
                  </a:cubicBezTo>
                  <a:cubicBezTo>
                    <a:pt x="2017" y="15800"/>
                    <a:pt x="982" y="134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3395"/>
                    <a:pt x="19603" y="15749"/>
                    <a:pt x="17958" y="17505"/>
                  </a:cubicBezTo>
                  <a:moveTo>
                    <a:pt x="10800" y="20618"/>
                  </a:moveTo>
                  <a:cubicBezTo>
                    <a:pt x="8356" y="20618"/>
                    <a:pt x="6125" y="19720"/>
                    <a:pt x="4407" y="18242"/>
                  </a:cubicBezTo>
                  <a:cubicBezTo>
                    <a:pt x="5730" y="17084"/>
                    <a:pt x="6362" y="16767"/>
                    <a:pt x="7823" y="16122"/>
                  </a:cubicBezTo>
                  <a:cubicBezTo>
                    <a:pt x="9515" y="15375"/>
                    <a:pt x="10091" y="14051"/>
                    <a:pt x="9403" y="12489"/>
                  </a:cubicBezTo>
                  <a:cubicBezTo>
                    <a:pt x="9279" y="12208"/>
                    <a:pt x="9136" y="11949"/>
                    <a:pt x="8984" y="11674"/>
                  </a:cubicBezTo>
                  <a:cubicBezTo>
                    <a:pt x="8461" y="10732"/>
                    <a:pt x="7855" y="9665"/>
                    <a:pt x="7855" y="7226"/>
                  </a:cubicBezTo>
                  <a:cubicBezTo>
                    <a:pt x="7855" y="4341"/>
                    <a:pt x="9224" y="4318"/>
                    <a:pt x="10312" y="4300"/>
                  </a:cubicBezTo>
                  <a:cubicBezTo>
                    <a:pt x="11084" y="4287"/>
                    <a:pt x="11461" y="4154"/>
                    <a:pt x="11763" y="4047"/>
                  </a:cubicBezTo>
                  <a:cubicBezTo>
                    <a:pt x="11964" y="3975"/>
                    <a:pt x="12086" y="3933"/>
                    <a:pt x="12309" y="3933"/>
                  </a:cubicBezTo>
                  <a:cubicBezTo>
                    <a:pt x="13218" y="3933"/>
                    <a:pt x="14221" y="4830"/>
                    <a:pt x="14221" y="7348"/>
                  </a:cubicBezTo>
                  <a:cubicBezTo>
                    <a:pt x="14221" y="9888"/>
                    <a:pt x="13840" y="10513"/>
                    <a:pt x="13261" y="11548"/>
                  </a:cubicBezTo>
                  <a:cubicBezTo>
                    <a:pt x="13108" y="11820"/>
                    <a:pt x="12943" y="12115"/>
                    <a:pt x="12768" y="12470"/>
                  </a:cubicBezTo>
                  <a:cubicBezTo>
                    <a:pt x="12430" y="13155"/>
                    <a:pt x="12362" y="13798"/>
                    <a:pt x="12565" y="14380"/>
                  </a:cubicBezTo>
                  <a:cubicBezTo>
                    <a:pt x="12825" y="15126"/>
                    <a:pt x="13502" y="15737"/>
                    <a:pt x="14696" y="16302"/>
                  </a:cubicBezTo>
                  <a:cubicBezTo>
                    <a:pt x="15675" y="16764"/>
                    <a:pt x="16700" y="17667"/>
                    <a:pt x="17251" y="18189"/>
                  </a:cubicBezTo>
                  <a:cubicBezTo>
                    <a:pt x="15525" y="19697"/>
                    <a:pt x="1327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0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环境搭建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82320" y="1474744"/>
            <a:ext cx="10698800" cy="154102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准备数据库表</a:t>
            </a:r>
            <a:r>
              <a:rPr lang="en-US" altLang="zh-CN" sz="1400"/>
              <a:t>(dept</a:t>
            </a:r>
            <a:r>
              <a:rPr lang="zh-CN" altLang="en-US" sz="1400"/>
              <a:t>、</a:t>
            </a:r>
            <a:r>
              <a:rPr lang="en-US" altLang="zh-CN" sz="1400"/>
              <a:t>emp)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创建</a:t>
            </a:r>
            <a:r>
              <a:rPr lang="en-US" altLang="zh-CN" sz="1400"/>
              <a:t>springboot</a:t>
            </a:r>
            <a:r>
              <a:rPr lang="zh-CN" altLang="en-US" sz="1400"/>
              <a:t>工程，引入对应的起步依赖（</a:t>
            </a:r>
            <a:r>
              <a:rPr lang="en-US" altLang="zh-CN" sz="1400"/>
              <a:t>web</a:t>
            </a:r>
            <a:r>
              <a:rPr lang="zh-CN" altLang="en-US" sz="1400"/>
              <a:t>、</a:t>
            </a:r>
            <a:r>
              <a:rPr lang="en-US" altLang="zh-CN" sz="1400"/>
              <a:t>mybatis</a:t>
            </a:r>
            <a:r>
              <a:rPr lang="zh-CN" altLang="en-US" sz="1400"/>
              <a:t>、</a:t>
            </a:r>
            <a:r>
              <a:rPr lang="en-US" altLang="zh-CN" sz="1400"/>
              <a:t>mysql</a:t>
            </a:r>
            <a:r>
              <a:rPr lang="zh-CN" altLang="en-US" sz="1400"/>
              <a:t>驱动、</a:t>
            </a:r>
            <a:r>
              <a:rPr lang="en-US" altLang="zh-CN" sz="1400"/>
              <a:t>lombok</a:t>
            </a:r>
            <a:r>
              <a:rPr lang="zh-CN" altLang="en-US" sz="1400"/>
              <a:t>）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配置文件</a:t>
            </a:r>
            <a:r>
              <a:rPr lang="en-US" altLang="zh-CN" sz="1400"/>
              <a:t>application.properties</a:t>
            </a:r>
            <a:r>
              <a:rPr lang="zh-CN" altLang="en-US" sz="1400"/>
              <a:t>中引入</a:t>
            </a:r>
            <a:r>
              <a:rPr lang="en-US" altLang="zh-CN" sz="1400"/>
              <a:t>mybatis</a:t>
            </a:r>
            <a:r>
              <a:rPr lang="zh-CN" altLang="en-US" sz="1400"/>
              <a:t>的配置信息，准备对应的实体类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准备对应的</a:t>
            </a:r>
            <a:r>
              <a:rPr lang="en-US" altLang="zh-CN" sz="1400"/>
              <a:t>Mapper</a:t>
            </a:r>
            <a:r>
              <a:rPr lang="zh-CN" altLang="en-US" sz="1400"/>
              <a:t>、</a:t>
            </a:r>
            <a:r>
              <a:rPr lang="en-US" altLang="zh-CN" sz="1400"/>
              <a:t>Service(</a:t>
            </a:r>
            <a:r>
              <a:rPr lang="zh-CN" altLang="en-US" sz="1400"/>
              <a:t>接口、实现类</a:t>
            </a:r>
            <a:r>
              <a:rPr lang="en-US" altLang="zh-CN" sz="1400"/>
              <a:t>)</a:t>
            </a:r>
            <a:r>
              <a:rPr lang="zh-CN" altLang="en-US" sz="1400"/>
              <a:t>、</a:t>
            </a:r>
            <a:r>
              <a:rPr lang="en-US" altLang="zh-CN" sz="1400"/>
              <a:t>Controller</a:t>
            </a:r>
            <a:r>
              <a:rPr lang="zh-CN" altLang="en-US" sz="1400"/>
              <a:t>基础结构</a:t>
            </a:r>
            <a:endParaRPr lang="zh-CN" altLang="en-US" sz="1400"/>
          </a:p>
        </p:txBody>
      </p:sp>
      <p:sp>
        <p:nvSpPr>
          <p:cNvPr id="2" name="矩形: 对角圆角 1"/>
          <p:cNvSpPr/>
          <p:nvPr/>
        </p:nvSpPr>
        <p:spPr>
          <a:xfrm>
            <a:off x="993531" y="4114800"/>
            <a:ext cx="1371600" cy="211015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8EEC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前端工程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36377" y="4114800"/>
            <a:ext cx="4366846" cy="2501460"/>
            <a:chOff x="3836377" y="4114800"/>
            <a:chExt cx="4366846" cy="2501460"/>
          </a:xfrm>
        </p:grpSpPr>
        <p:sp>
          <p:nvSpPr>
            <p:cNvPr id="3" name="矩形: 对角圆角 2"/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125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140599" y="6277706"/>
              <a:ext cx="11737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后端工程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370538" y="4194800"/>
            <a:ext cx="1827931" cy="2027861"/>
            <a:chOff x="9370538" y="4194800"/>
            <a:chExt cx="1827931" cy="2027861"/>
          </a:xfrm>
        </p:grpSpPr>
        <p:pic>
          <p:nvPicPr>
            <p:cNvPr id="7" name="图形 6" descr="数据库 纯色填充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70538" y="4194800"/>
              <a:ext cx="1827931" cy="1827931"/>
            </a:xfrm>
            <a:prstGeom prst="rect">
              <a:avLst/>
            </a:prstGeom>
            <a:effectLst/>
          </p:spPr>
        </p:pic>
        <p:sp>
          <p:nvSpPr>
            <p:cNvPr id="14" name="文本框 13"/>
            <p:cNvSpPr txBox="1"/>
            <p:nvPr/>
          </p:nvSpPr>
          <p:spPr>
            <a:xfrm>
              <a:off x="9674469" y="5884107"/>
              <a:ext cx="13813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数据库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MySQL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" name="流程图: 文档 15"/>
          <p:cNvSpPr/>
          <p:nvPr/>
        </p:nvSpPr>
        <p:spPr>
          <a:xfrm>
            <a:off x="10921511" y="4748714"/>
            <a:ext cx="553916" cy="360051"/>
          </a:xfrm>
          <a:prstGeom prst="flowChartDocumen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dept</a:t>
            </a:r>
            <a:endParaRPr lang="zh-CN" altLang="en-US" sz="1200"/>
          </a:p>
        </p:txBody>
      </p:sp>
      <p:sp>
        <p:nvSpPr>
          <p:cNvPr id="18" name="流程图: 文档 17"/>
          <p:cNvSpPr/>
          <p:nvPr/>
        </p:nvSpPr>
        <p:spPr>
          <a:xfrm>
            <a:off x="10921511" y="5205696"/>
            <a:ext cx="553916" cy="360051"/>
          </a:xfrm>
          <a:prstGeom prst="flowChartDocumen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emp</a:t>
            </a:r>
            <a:endParaRPr lang="zh-CN" altLang="en-US" sz="1200"/>
          </a:p>
        </p:txBody>
      </p:sp>
      <p:sp>
        <p:nvSpPr>
          <p:cNvPr id="19" name="矩形: 对角圆角 18"/>
          <p:cNvSpPr/>
          <p:nvPr/>
        </p:nvSpPr>
        <p:spPr>
          <a:xfrm>
            <a:off x="6987685" y="4467142"/>
            <a:ext cx="861646" cy="1477108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mapper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0" name="矩形: 对角圆角 19"/>
          <p:cNvSpPr/>
          <p:nvPr/>
        </p:nvSpPr>
        <p:spPr>
          <a:xfrm>
            <a:off x="5603628" y="4467142"/>
            <a:ext cx="861646" cy="1477108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service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1" name="矩形: 对角圆角 20"/>
          <p:cNvSpPr/>
          <p:nvPr/>
        </p:nvSpPr>
        <p:spPr>
          <a:xfrm>
            <a:off x="4219571" y="4467142"/>
            <a:ext cx="861646" cy="1477108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controller</a:t>
            </a:r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409091" y="4748714"/>
            <a:ext cx="139797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2409091" y="5565747"/>
            <a:ext cx="13716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8247185" y="5169877"/>
            <a:ext cx="1471246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7634490" y="4904994"/>
            <a:ext cx="630301" cy="675166"/>
            <a:chOff x="7649965" y="3242887"/>
            <a:chExt cx="1490095" cy="1596160"/>
          </a:xfrm>
        </p:grpSpPr>
        <p:sp>
          <p:nvSpPr>
            <p:cNvPr id="29" name="文本框 28"/>
            <p:cNvSpPr txBox="1"/>
            <p:nvPr/>
          </p:nvSpPr>
          <p:spPr>
            <a:xfrm>
              <a:off x="7649965" y="4293337"/>
              <a:ext cx="1490095" cy="545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Mybatis</a:t>
              </a:r>
              <a:endParaRPr lang="zh-CN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2762" y="3242887"/>
              <a:ext cx="1224507" cy="1050450"/>
            </a:xfrm>
            <a:prstGeom prst="rect">
              <a:avLst/>
            </a:prstGeom>
          </p:spPr>
        </p:pic>
      </p:grpSp>
      <p:sp>
        <p:nvSpPr>
          <p:cNvPr id="33" name="流程图: 接点 32"/>
          <p:cNvSpPr/>
          <p:nvPr/>
        </p:nvSpPr>
        <p:spPr>
          <a:xfrm>
            <a:off x="4456484" y="3699813"/>
            <a:ext cx="639708" cy="639708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web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6" name="流程图: 接点 35"/>
          <p:cNvSpPr/>
          <p:nvPr/>
        </p:nvSpPr>
        <p:spPr>
          <a:xfrm>
            <a:off x="5300218" y="3699813"/>
            <a:ext cx="639708" cy="639708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mybatis</a:t>
            </a: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37" name="流程图: 接点 36"/>
          <p:cNvSpPr/>
          <p:nvPr/>
        </p:nvSpPr>
        <p:spPr>
          <a:xfrm>
            <a:off x="6143952" y="3699813"/>
            <a:ext cx="639708" cy="639708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05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驱动</a:t>
            </a:r>
            <a:endParaRPr lang="zh-CN" altLang="en-US" sz="105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流程图: 接点 37"/>
          <p:cNvSpPr/>
          <p:nvPr/>
        </p:nvSpPr>
        <p:spPr>
          <a:xfrm>
            <a:off x="6987685" y="3699813"/>
            <a:ext cx="639708" cy="639708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lombok</a:t>
            </a: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04467" y="6260719"/>
            <a:ext cx="11737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(springboot)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49640" y="1898264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创建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75712" y="2240285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导入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454389" y="2621022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创建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4"/>
          <a:srcRect r="58918"/>
          <a:stretch>
            <a:fillRect/>
          </a:stretch>
        </p:blipFill>
        <p:spPr>
          <a:xfrm>
            <a:off x="8755282" y="1437286"/>
            <a:ext cx="2755147" cy="2768271"/>
          </a:xfrm>
          <a:prstGeom prst="roundRect">
            <a:avLst>
              <a:gd name="adj" fmla="val 4398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 animBg="1"/>
      <p:bldP spid="18" grpId="0" animBg="1"/>
      <p:bldP spid="19" grpId="0" animBg="1"/>
      <p:bldP spid="20" grpId="0" animBg="1"/>
      <p:bldP spid="21" grpId="0" animBg="1"/>
      <p:bldP spid="33" grpId="0" animBg="1"/>
      <p:bldP spid="36" grpId="0" animBg="1"/>
      <p:bldP spid="37" grpId="0" animBg="1"/>
      <p:bldP spid="38" grpId="0" animBg="1"/>
      <p:bldP spid="41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环境搭建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82320" y="1474744"/>
            <a:ext cx="10698800" cy="154102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准备数据库表</a:t>
            </a:r>
            <a:r>
              <a:rPr lang="en-US" altLang="zh-CN" sz="1400"/>
              <a:t>(dept</a:t>
            </a:r>
            <a:r>
              <a:rPr lang="zh-CN" altLang="en-US" sz="1400"/>
              <a:t>、</a:t>
            </a:r>
            <a:r>
              <a:rPr lang="en-US" altLang="zh-CN" sz="1400"/>
              <a:t>emp)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创建</a:t>
            </a:r>
            <a:r>
              <a:rPr lang="en-US" altLang="zh-CN" sz="1400"/>
              <a:t>springboot</a:t>
            </a:r>
            <a:r>
              <a:rPr lang="zh-CN" altLang="en-US" sz="1400"/>
              <a:t>工程，引入对应的起步依赖（</a:t>
            </a:r>
            <a:r>
              <a:rPr lang="en-US" altLang="zh-CN" sz="1400"/>
              <a:t>web</a:t>
            </a:r>
            <a:r>
              <a:rPr lang="zh-CN" altLang="en-US" sz="1400"/>
              <a:t>、</a:t>
            </a:r>
            <a:r>
              <a:rPr lang="en-US" altLang="zh-CN" sz="1400"/>
              <a:t>mybatis</a:t>
            </a:r>
            <a:r>
              <a:rPr lang="zh-CN" altLang="en-US" sz="1400"/>
              <a:t>、</a:t>
            </a:r>
            <a:r>
              <a:rPr lang="en-US" altLang="zh-CN" sz="1400"/>
              <a:t>mysql</a:t>
            </a:r>
            <a:r>
              <a:rPr lang="zh-CN" altLang="en-US" sz="1400"/>
              <a:t>驱动、</a:t>
            </a:r>
            <a:r>
              <a:rPr lang="en-US" altLang="zh-CN" sz="1400"/>
              <a:t>lombok</a:t>
            </a:r>
            <a:r>
              <a:rPr lang="zh-CN" altLang="en-US" sz="1400"/>
              <a:t>）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配置文件</a:t>
            </a:r>
            <a:r>
              <a:rPr lang="en-US" altLang="zh-CN" sz="1400"/>
              <a:t>application.properties</a:t>
            </a:r>
            <a:r>
              <a:rPr lang="zh-CN" altLang="en-US" sz="1400"/>
              <a:t>中引入</a:t>
            </a:r>
            <a:r>
              <a:rPr lang="en-US" altLang="zh-CN" sz="1400"/>
              <a:t>mybatis</a:t>
            </a:r>
            <a:r>
              <a:rPr lang="zh-CN" altLang="en-US" sz="1400"/>
              <a:t>的配置信息，准备对应的实体类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准备对应的</a:t>
            </a:r>
            <a:r>
              <a:rPr lang="en-US" altLang="zh-CN" sz="1400"/>
              <a:t>Mapper</a:t>
            </a:r>
            <a:r>
              <a:rPr lang="zh-CN" altLang="en-US" sz="1400"/>
              <a:t>、</a:t>
            </a:r>
            <a:r>
              <a:rPr lang="en-US" altLang="zh-CN" sz="1400"/>
              <a:t>Service(</a:t>
            </a:r>
            <a:r>
              <a:rPr lang="zh-CN" altLang="en-US" sz="1400"/>
              <a:t>接口、实现类</a:t>
            </a:r>
            <a:r>
              <a:rPr lang="en-US" altLang="zh-CN" sz="1400"/>
              <a:t>)</a:t>
            </a:r>
            <a:r>
              <a:rPr lang="zh-CN" altLang="en-US" sz="1400"/>
              <a:t>、</a:t>
            </a:r>
            <a:r>
              <a:rPr lang="en-US" altLang="zh-CN" sz="1400"/>
              <a:t>Controller</a:t>
            </a:r>
            <a:r>
              <a:rPr lang="zh-CN" altLang="en-US" sz="1400"/>
              <a:t>基础结构</a:t>
            </a:r>
            <a:endParaRPr lang="zh-CN" altLang="en-US" sz="1400"/>
          </a:p>
        </p:txBody>
      </p:sp>
      <p:sp>
        <p:nvSpPr>
          <p:cNvPr id="2" name="矩形: 对角圆角 1"/>
          <p:cNvSpPr/>
          <p:nvPr/>
        </p:nvSpPr>
        <p:spPr>
          <a:xfrm>
            <a:off x="896816" y="4806986"/>
            <a:ext cx="984907" cy="163305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8EEC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前端工程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938183" y="4806986"/>
            <a:ext cx="3135708" cy="1935488"/>
            <a:chOff x="3836377" y="4114800"/>
            <a:chExt cx="4366846" cy="2500946"/>
          </a:xfrm>
        </p:grpSpPr>
        <p:sp>
          <p:nvSpPr>
            <p:cNvPr id="3" name="矩形: 对角圆角 2"/>
            <p:cNvSpPr/>
            <p:nvPr/>
          </p:nvSpPr>
          <p:spPr>
            <a:xfrm>
              <a:off x="3836377" y="4114800"/>
              <a:ext cx="4366846" cy="2110154"/>
            </a:xfrm>
            <a:prstGeom prst="round2DiagRect">
              <a:avLst>
                <a:gd name="adj1" fmla="val 125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140599" y="6277706"/>
              <a:ext cx="1173773" cy="338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后端工程</a:t>
              </a:r>
              <a:endPara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912107" y="4868899"/>
            <a:ext cx="1312585" cy="1722855"/>
            <a:chOff x="9370538" y="4194800"/>
            <a:chExt cx="1827931" cy="2226193"/>
          </a:xfrm>
        </p:grpSpPr>
        <p:pic>
          <p:nvPicPr>
            <p:cNvPr id="7" name="图形 6" descr="数据库 纯色填充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370538" y="4194800"/>
              <a:ext cx="1827931" cy="1827931"/>
            </a:xfrm>
            <a:prstGeom prst="rect">
              <a:avLst/>
            </a:prstGeom>
            <a:effectLst/>
          </p:spPr>
        </p:pic>
        <p:sp>
          <p:nvSpPr>
            <p:cNvPr id="14" name="文本框 13"/>
            <p:cNvSpPr txBox="1"/>
            <p:nvPr/>
          </p:nvSpPr>
          <p:spPr>
            <a:xfrm>
              <a:off x="9674469" y="5884106"/>
              <a:ext cx="1381326" cy="536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r>
                <a:rPr lang="en-US" altLang="zh-CN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  <a:endPara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6" name="流程图: 文档 15"/>
          <p:cNvSpPr/>
          <p:nvPr/>
        </p:nvSpPr>
        <p:spPr>
          <a:xfrm>
            <a:off x="8025817" y="5297574"/>
            <a:ext cx="397751" cy="278645"/>
          </a:xfrm>
          <a:prstGeom prst="flowChartDocumen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dept</a:t>
            </a:r>
            <a:endParaRPr lang="zh-CN" altLang="en-US" sz="9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流程图: 文档 17"/>
          <p:cNvSpPr/>
          <p:nvPr/>
        </p:nvSpPr>
        <p:spPr>
          <a:xfrm>
            <a:off x="8025817" y="5651234"/>
            <a:ext cx="397751" cy="278645"/>
          </a:xfrm>
          <a:prstGeom prst="flowChartDocumen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endParaRPr lang="zh-CN" altLang="en-US" sz="9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: 对角圆角 18"/>
          <p:cNvSpPr/>
          <p:nvPr/>
        </p:nvSpPr>
        <p:spPr>
          <a:xfrm>
            <a:off x="5201047" y="5079664"/>
            <a:ext cx="618724" cy="114313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endParaRPr lang="zh-CN" altLang="en-US" sz="10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矩形: 对角圆角 19"/>
          <p:cNvSpPr/>
          <p:nvPr/>
        </p:nvSpPr>
        <p:spPr>
          <a:xfrm>
            <a:off x="4207196" y="5079664"/>
            <a:ext cx="618724" cy="114313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endParaRPr lang="zh-CN" altLang="en-US" sz="10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: 对角圆角 20"/>
          <p:cNvSpPr/>
          <p:nvPr/>
        </p:nvSpPr>
        <p:spPr>
          <a:xfrm>
            <a:off x="3213344" y="5079664"/>
            <a:ext cx="618724" cy="114313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endParaRPr lang="zh-CN" altLang="en-US" sz="9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913289" y="5297574"/>
            <a:ext cx="100384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913289" y="5929877"/>
            <a:ext cx="984907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105459" y="5623512"/>
            <a:ext cx="105646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5665501" y="5418518"/>
            <a:ext cx="431528" cy="513147"/>
            <a:chOff x="7649965" y="3242887"/>
            <a:chExt cx="1420712" cy="1567551"/>
          </a:xfrm>
        </p:grpSpPr>
        <p:sp>
          <p:nvSpPr>
            <p:cNvPr id="29" name="文本框 28"/>
            <p:cNvSpPr txBox="1"/>
            <p:nvPr/>
          </p:nvSpPr>
          <p:spPr>
            <a:xfrm>
              <a:off x="7649965" y="4293334"/>
              <a:ext cx="1420712" cy="517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Mybatis</a:t>
              </a:r>
              <a:endParaRPr lang="zh-CN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2762" y="3242887"/>
              <a:ext cx="1224507" cy="1050450"/>
            </a:xfrm>
            <a:prstGeom prst="rect">
              <a:avLst/>
            </a:prstGeom>
          </p:spPr>
        </p:pic>
      </p:grpSp>
      <p:sp>
        <p:nvSpPr>
          <p:cNvPr id="33" name="流程图: 接点 32"/>
          <p:cNvSpPr/>
          <p:nvPr/>
        </p:nvSpPr>
        <p:spPr>
          <a:xfrm>
            <a:off x="3383464" y="4485827"/>
            <a:ext cx="459356" cy="495071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endParaRPr lang="zh-CN" altLang="en-US" sz="9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流程图: 接点 35"/>
          <p:cNvSpPr/>
          <p:nvPr/>
        </p:nvSpPr>
        <p:spPr>
          <a:xfrm>
            <a:off x="3989326" y="4485827"/>
            <a:ext cx="459356" cy="495071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6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mybatis</a:t>
            </a:r>
            <a:endParaRPr lang="zh-CN" altLang="en-US" sz="6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流程图: 接点 36"/>
          <p:cNvSpPr/>
          <p:nvPr/>
        </p:nvSpPr>
        <p:spPr>
          <a:xfrm>
            <a:off x="4595187" y="4485827"/>
            <a:ext cx="459356" cy="495071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8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8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驱动</a:t>
            </a:r>
            <a:endParaRPr lang="zh-CN" altLang="en-US" sz="8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流程图: 接点 37"/>
          <p:cNvSpPr/>
          <p:nvPr/>
        </p:nvSpPr>
        <p:spPr>
          <a:xfrm>
            <a:off x="5201047" y="4485827"/>
            <a:ext cx="459356" cy="495071"/>
          </a:xfrm>
          <a:prstGeom prst="flowChartConnector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7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lombok</a:t>
            </a:r>
            <a:endParaRPr lang="zh-CN" altLang="en-US" sz="7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448682" y="6470178"/>
            <a:ext cx="9918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(springboot)</a:t>
            </a: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750" y="1215469"/>
            <a:ext cx="3201654" cy="5325601"/>
          </a:xfrm>
          <a:prstGeom prst="roundRect">
            <a:avLst>
              <a:gd name="adj" fmla="val 252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7949640" y="1898264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创建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54389" y="2621022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创建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615750" y="2210543"/>
            <a:ext cx="3201654" cy="603682"/>
          </a:xfrm>
          <a:prstGeom prst="rect">
            <a:avLst/>
          </a:prstGeom>
          <a:solidFill>
            <a:srgbClr val="E46C0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615750" y="2827062"/>
            <a:ext cx="3201654" cy="555316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15750" y="3998142"/>
            <a:ext cx="3201654" cy="1180682"/>
          </a:xfrm>
          <a:prstGeom prst="rect">
            <a:avLst/>
          </a:prstGeom>
          <a:solidFill>
            <a:srgbClr val="A144A5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615750" y="3390406"/>
            <a:ext cx="3201654" cy="598857"/>
          </a:xfrm>
          <a:prstGeom prst="rect">
            <a:avLst/>
          </a:prstGeom>
          <a:solidFill>
            <a:schemeClr val="tx1">
              <a:lumMod val="75000"/>
              <a:lumOff val="2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75712" y="2240285"/>
            <a:ext cx="47392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导入</a:t>
            </a:r>
            <a:endParaRPr lang="zh-CN" altLang="en-US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5"/>
          <a:srcRect r="58918"/>
          <a:stretch>
            <a:fillRect/>
          </a:stretch>
        </p:blipFill>
        <p:spPr>
          <a:xfrm>
            <a:off x="6384680" y="2901388"/>
            <a:ext cx="2078070" cy="2087970"/>
          </a:xfrm>
          <a:prstGeom prst="roundRect">
            <a:avLst>
              <a:gd name="adj" fmla="val 4398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9" name="文本框 38"/>
          <p:cNvSpPr txBox="1"/>
          <p:nvPr/>
        </p:nvSpPr>
        <p:spPr>
          <a:xfrm>
            <a:off x="10600725" y="2175308"/>
            <a:ext cx="119356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600725" y="2804230"/>
            <a:ext cx="119356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@Mapper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601377" y="4181142"/>
            <a:ext cx="119356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@Service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准备工作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1054320"/>
          </a:xfrm>
        </p:spPr>
        <p:txBody>
          <a:bodyPr/>
          <a:lstStyle/>
          <a:p>
            <a:r>
              <a:rPr lang="zh-CN" altLang="en-US"/>
              <a:t>需求 </a:t>
            </a:r>
            <a:r>
              <a:rPr lang="en-US" altLang="zh-CN"/>
              <a:t>&amp; </a:t>
            </a:r>
            <a:r>
              <a:rPr lang="zh-CN" altLang="en-US"/>
              <a:t>环境搭建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开发规范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开发规范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r>
              <a:rPr lang="zh-CN" altLang="en-US"/>
              <a:t>案例基于当前最为主流的前后端分离模式进行开发。</a:t>
            </a:r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5717" y="4920329"/>
            <a:ext cx="1483811" cy="1123237"/>
          </a:xfrm>
          <a:prstGeom prst="rect">
            <a:avLst/>
          </a:prstGeom>
        </p:spPr>
      </p:pic>
      <p:pic>
        <p:nvPicPr>
          <p:cNvPr id="40" name="图片 39" descr="蓝色的标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8" y="4923723"/>
            <a:ext cx="1483811" cy="1119843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1232415" y="4845321"/>
            <a:ext cx="943010" cy="1682086"/>
            <a:chOff x="4197927" y="4879254"/>
            <a:chExt cx="943010" cy="1682086"/>
          </a:xfrm>
        </p:grpSpPr>
        <p:sp>
          <p:nvSpPr>
            <p:cNvPr id="45" name="矩形: 圆角 44"/>
            <p:cNvSpPr/>
            <p:nvPr/>
          </p:nvSpPr>
          <p:spPr>
            <a:xfrm>
              <a:off x="4197927" y="6150491"/>
              <a:ext cx="943010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前端开发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10053472" y="4850243"/>
            <a:ext cx="1117658" cy="1664527"/>
            <a:chOff x="6012045" y="5071568"/>
            <a:chExt cx="1117658" cy="1664527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52" name="矩形: 圆角 51"/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后端开发</a:t>
              </a: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59" name="流程图: 多文档 58"/>
          <p:cNvSpPr/>
          <p:nvPr/>
        </p:nvSpPr>
        <p:spPr>
          <a:xfrm>
            <a:off x="5230368" y="3292546"/>
            <a:ext cx="1389888" cy="896112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1828800" y="3737922"/>
            <a:ext cx="3310128" cy="108677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6711696" y="3737922"/>
            <a:ext cx="3685032" cy="106747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3968496" y="5028495"/>
            <a:ext cx="4352544" cy="329071"/>
            <a:chOff x="3968496" y="5028495"/>
            <a:chExt cx="4352544" cy="329071"/>
          </a:xfrm>
        </p:grpSpPr>
        <p:cxnSp>
          <p:nvCxnSpPr>
            <p:cNvPr id="55" name="直接箭头连接符 54"/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5771291" y="5028495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968496" y="5729422"/>
            <a:ext cx="4352544" cy="324782"/>
            <a:chOff x="3968496" y="5729422"/>
            <a:chExt cx="4352544" cy="324782"/>
          </a:xfrm>
        </p:grpSpPr>
        <p:cxnSp>
          <p:nvCxnSpPr>
            <p:cNvPr id="56" name="直接箭头连接符 55"/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5765159" y="5746427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392062" y="3963884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696071" y="3963883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4" name="矩形: 对角圆角 73"/>
          <p:cNvSpPr/>
          <p:nvPr/>
        </p:nvSpPr>
        <p:spPr>
          <a:xfrm>
            <a:off x="5106791" y="2123431"/>
            <a:ext cx="1637042" cy="546935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75" name="直接箭头连接符 74"/>
          <p:cNvCxnSpPr/>
          <p:nvPr/>
        </p:nvCxnSpPr>
        <p:spPr>
          <a:xfrm>
            <a:off x="5925312" y="2673388"/>
            <a:ext cx="0" cy="6191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196" y="6098999"/>
            <a:ext cx="645665" cy="4622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091" y="6183608"/>
            <a:ext cx="1150684" cy="276747"/>
          </a:xfrm>
          <a:prstGeom prst="rect">
            <a:avLst/>
          </a:prstGeom>
        </p:spPr>
      </p:pic>
      <p:sp>
        <p:nvSpPr>
          <p:cNvPr id="6" name="!!文本框 5"/>
          <p:cNvSpPr txBox="1"/>
          <p:nvPr/>
        </p:nvSpPr>
        <p:spPr>
          <a:xfrm>
            <a:off x="5685348" y="5404995"/>
            <a:ext cx="79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Restful</a:t>
            </a:r>
            <a:endParaRPr lang="zh-CN" altLang="en-US" sz="12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2" grpId="0"/>
      <p:bldP spid="73" grpId="0"/>
      <p:bldP spid="74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开发规范</a:t>
            </a:r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REST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（</a:t>
            </a: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REpresentational State </a:t>
            </a: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libaba PuHuiTi B"/>
                <a:ea typeface="Optima-Regular"/>
              </a:rPr>
              <a:t>Transfer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），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Optima-Regular"/>
              </a:rPr>
              <a:t>表述性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状态转换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Optima-Regular"/>
              </a:rPr>
              <a:t>，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它是一种软件架构风格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994967" y="2212420"/>
            <a:ext cx="10578443" cy="1693249"/>
            <a:chOff x="994967" y="2141396"/>
            <a:chExt cx="10578443" cy="1693249"/>
          </a:xfrm>
        </p:grpSpPr>
        <p:grpSp>
          <p:nvGrpSpPr>
            <p:cNvPr id="9" name="组合 8"/>
            <p:cNvGrpSpPr/>
            <p:nvPr/>
          </p:nvGrpSpPr>
          <p:grpSpPr>
            <a:xfrm>
              <a:off x="994967" y="2141396"/>
              <a:ext cx="10578443" cy="1693249"/>
              <a:chOff x="806778" y="1685855"/>
              <a:chExt cx="10578443" cy="1693249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806778" y="1685855"/>
                <a:ext cx="10578443" cy="1693249"/>
              </a:xfrm>
              <a:prstGeom prst="roundRect">
                <a:avLst>
                  <a:gd name="adj" fmla="val 6657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108000">
                <a:spAutoFit/>
              </a:bodyPr>
              <a:lstStyle/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http://localhost:8080/user/getById?id=1   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GET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：查询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http://localhost:8080/user/saveUser       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POST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：新增用户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http://localhost:8080/user/updateUser       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POST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：修改用户</a:t>
                </a:r>
                <a:endParaRPr lang="en-US" altLang="zh-CN" sz="1200" b="1">
                  <a:solidFill>
                    <a:srgbClr val="C00000"/>
                  </a:solidFill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http://localhost:8080/user/deleteUser?id=1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GET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：删除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12" name="矩形: 对角圆角 11"/>
              <p:cNvSpPr/>
              <p:nvPr/>
            </p:nvSpPr>
            <p:spPr>
              <a:xfrm>
                <a:off x="806779" y="1685855"/>
                <a:ext cx="1355040" cy="372853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45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传统风格</a:t>
                </a:r>
                <a:endPara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8" name="Shape 2374"/>
            <p:cNvSpPr/>
            <p:nvPr/>
          </p:nvSpPr>
          <p:spPr>
            <a:xfrm>
              <a:off x="1229023" y="2176297"/>
              <a:ext cx="228196" cy="27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7200" y="20618"/>
                  </a:lnTo>
                  <a:lnTo>
                    <a:pt x="7200" y="982"/>
                  </a:ln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6000" y="20618"/>
                  </a:moveTo>
                  <a:lnTo>
                    <a:pt x="3600" y="20618"/>
                  </a:lnTo>
                  <a:cubicBezTo>
                    <a:pt x="2937" y="20618"/>
                    <a:pt x="2400" y="20179"/>
                    <a:pt x="2400" y="19636"/>
                  </a:cubicBezTo>
                  <a:lnTo>
                    <a:pt x="2400" y="18655"/>
                  </a:lnTo>
                  <a:lnTo>
                    <a:pt x="3000" y="18655"/>
                  </a:lnTo>
                  <a:cubicBezTo>
                    <a:pt x="3332" y="18655"/>
                    <a:pt x="3600" y="18435"/>
                    <a:pt x="3600" y="18164"/>
                  </a:cubicBezTo>
                  <a:cubicBezTo>
                    <a:pt x="3600" y="17893"/>
                    <a:pt x="3332" y="17673"/>
                    <a:pt x="3000" y="17673"/>
                  </a:cubicBezTo>
                  <a:lnTo>
                    <a:pt x="2400" y="17673"/>
                  </a:lnTo>
                  <a:lnTo>
                    <a:pt x="2400" y="15709"/>
                  </a:lnTo>
                  <a:lnTo>
                    <a:pt x="3000" y="15709"/>
                  </a:lnTo>
                  <a:cubicBezTo>
                    <a:pt x="3332" y="15709"/>
                    <a:pt x="3600" y="15490"/>
                    <a:pt x="3600" y="15218"/>
                  </a:cubicBezTo>
                  <a:cubicBezTo>
                    <a:pt x="3600" y="14947"/>
                    <a:pt x="3332" y="14727"/>
                    <a:pt x="3000" y="14727"/>
                  </a:cubicBezTo>
                  <a:lnTo>
                    <a:pt x="2400" y="14727"/>
                  </a:lnTo>
                  <a:lnTo>
                    <a:pt x="2400" y="12764"/>
                  </a:lnTo>
                  <a:lnTo>
                    <a:pt x="3000" y="12764"/>
                  </a:lnTo>
                  <a:cubicBezTo>
                    <a:pt x="3332" y="12764"/>
                    <a:pt x="3600" y="12544"/>
                    <a:pt x="3600" y="12273"/>
                  </a:cubicBezTo>
                  <a:cubicBezTo>
                    <a:pt x="3600" y="12002"/>
                    <a:pt x="3332" y="11782"/>
                    <a:pt x="3000" y="11782"/>
                  </a:cubicBezTo>
                  <a:lnTo>
                    <a:pt x="2400" y="11782"/>
                  </a:lnTo>
                  <a:lnTo>
                    <a:pt x="2400" y="9818"/>
                  </a:lnTo>
                  <a:lnTo>
                    <a:pt x="3000" y="9818"/>
                  </a:lnTo>
                  <a:cubicBezTo>
                    <a:pt x="3332" y="9818"/>
                    <a:pt x="3600" y="9599"/>
                    <a:pt x="3600" y="9327"/>
                  </a:cubicBezTo>
                  <a:cubicBezTo>
                    <a:pt x="3600" y="9056"/>
                    <a:pt x="3332" y="8836"/>
                    <a:pt x="3000" y="8836"/>
                  </a:cubicBezTo>
                  <a:lnTo>
                    <a:pt x="2400" y="8836"/>
                  </a:lnTo>
                  <a:lnTo>
                    <a:pt x="2400" y="6873"/>
                  </a:lnTo>
                  <a:lnTo>
                    <a:pt x="3000" y="6873"/>
                  </a:lnTo>
                  <a:cubicBezTo>
                    <a:pt x="3332" y="6873"/>
                    <a:pt x="3600" y="6653"/>
                    <a:pt x="3600" y="6382"/>
                  </a:cubicBezTo>
                  <a:cubicBezTo>
                    <a:pt x="3600" y="6111"/>
                    <a:pt x="3332" y="5891"/>
                    <a:pt x="3000" y="5891"/>
                  </a:cubicBezTo>
                  <a:lnTo>
                    <a:pt x="2400" y="5891"/>
                  </a:lnTo>
                  <a:lnTo>
                    <a:pt x="2400" y="3927"/>
                  </a:lnTo>
                  <a:lnTo>
                    <a:pt x="3000" y="3927"/>
                  </a:lnTo>
                  <a:cubicBezTo>
                    <a:pt x="3332" y="3927"/>
                    <a:pt x="3600" y="3708"/>
                    <a:pt x="3600" y="3436"/>
                  </a:cubicBezTo>
                  <a:cubicBezTo>
                    <a:pt x="3600" y="3166"/>
                    <a:pt x="3332" y="2945"/>
                    <a:pt x="3000" y="2945"/>
                  </a:cubicBezTo>
                  <a:lnTo>
                    <a:pt x="2400" y="2945"/>
                  </a:lnTo>
                  <a:lnTo>
                    <a:pt x="2400" y="1964"/>
                  </a:lnTo>
                  <a:cubicBezTo>
                    <a:pt x="2400" y="1422"/>
                    <a:pt x="2937" y="982"/>
                    <a:pt x="3600" y="982"/>
                  </a:cubicBezTo>
                  <a:lnTo>
                    <a:pt x="6000" y="982"/>
                  </a:lnTo>
                  <a:cubicBezTo>
                    <a:pt x="6000" y="982"/>
                    <a:pt x="6000" y="20618"/>
                    <a:pt x="6000" y="20618"/>
                  </a:cubicBezTo>
                  <a:close/>
                  <a:moveTo>
                    <a:pt x="19200" y="0"/>
                  </a:moveTo>
                  <a:lnTo>
                    <a:pt x="3600" y="0"/>
                  </a:lnTo>
                  <a:cubicBezTo>
                    <a:pt x="2275" y="0"/>
                    <a:pt x="1200" y="879"/>
                    <a:pt x="1200" y="1964"/>
                  </a:cubicBezTo>
                  <a:lnTo>
                    <a:pt x="1200" y="2945"/>
                  </a:lnTo>
                  <a:lnTo>
                    <a:pt x="600" y="2945"/>
                  </a:lnTo>
                  <a:cubicBezTo>
                    <a:pt x="268" y="2945"/>
                    <a:pt x="0" y="3166"/>
                    <a:pt x="0" y="3436"/>
                  </a:cubicBezTo>
                  <a:cubicBezTo>
                    <a:pt x="0" y="3708"/>
                    <a:pt x="268" y="3927"/>
                    <a:pt x="600" y="3927"/>
                  </a:cubicBezTo>
                  <a:lnTo>
                    <a:pt x="1200" y="3927"/>
                  </a:lnTo>
                  <a:lnTo>
                    <a:pt x="1200" y="5891"/>
                  </a:lnTo>
                  <a:lnTo>
                    <a:pt x="600" y="5891"/>
                  </a:lnTo>
                  <a:cubicBezTo>
                    <a:pt x="268" y="5891"/>
                    <a:pt x="0" y="6111"/>
                    <a:pt x="0" y="6382"/>
                  </a:cubicBezTo>
                  <a:cubicBezTo>
                    <a:pt x="0" y="6653"/>
                    <a:pt x="268" y="6873"/>
                    <a:pt x="600" y="6873"/>
                  </a:cubicBezTo>
                  <a:lnTo>
                    <a:pt x="1200" y="6873"/>
                  </a:lnTo>
                  <a:lnTo>
                    <a:pt x="1200" y="8836"/>
                  </a:lnTo>
                  <a:lnTo>
                    <a:pt x="600" y="8836"/>
                  </a:lnTo>
                  <a:cubicBezTo>
                    <a:pt x="268" y="8836"/>
                    <a:pt x="0" y="9056"/>
                    <a:pt x="0" y="9327"/>
                  </a:cubicBezTo>
                  <a:cubicBezTo>
                    <a:pt x="0" y="9599"/>
                    <a:pt x="268" y="9818"/>
                    <a:pt x="600" y="9818"/>
                  </a:cubicBezTo>
                  <a:lnTo>
                    <a:pt x="1200" y="9818"/>
                  </a:lnTo>
                  <a:lnTo>
                    <a:pt x="1200" y="11782"/>
                  </a:lnTo>
                  <a:lnTo>
                    <a:pt x="600" y="11782"/>
                  </a:lnTo>
                  <a:cubicBezTo>
                    <a:pt x="268" y="11782"/>
                    <a:pt x="0" y="12002"/>
                    <a:pt x="0" y="12273"/>
                  </a:cubicBezTo>
                  <a:cubicBezTo>
                    <a:pt x="0" y="12544"/>
                    <a:pt x="268" y="12764"/>
                    <a:pt x="600" y="12764"/>
                  </a:cubicBezTo>
                  <a:lnTo>
                    <a:pt x="1200" y="12764"/>
                  </a:lnTo>
                  <a:lnTo>
                    <a:pt x="1200" y="14727"/>
                  </a:lnTo>
                  <a:lnTo>
                    <a:pt x="600" y="14727"/>
                  </a:lnTo>
                  <a:cubicBezTo>
                    <a:pt x="268" y="14727"/>
                    <a:pt x="0" y="14947"/>
                    <a:pt x="0" y="15218"/>
                  </a:cubicBezTo>
                  <a:cubicBezTo>
                    <a:pt x="0" y="15490"/>
                    <a:pt x="268" y="15709"/>
                    <a:pt x="600" y="15709"/>
                  </a:cubicBezTo>
                  <a:lnTo>
                    <a:pt x="1200" y="15709"/>
                  </a:lnTo>
                  <a:lnTo>
                    <a:pt x="1200" y="17673"/>
                  </a:lnTo>
                  <a:lnTo>
                    <a:pt x="600" y="17673"/>
                  </a:lnTo>
                  <a:cubicBezTo>
                    <a:pt x="268" y="17673"/>
                    <a:pt x="0" y="17893"/>
                    <a:pt x="0" y="18164"/>
                  </a:cubicBezTo>
                  <a:cubicBezTo>
                    <a:pt x="0" y="18435"/>
                    <a:pt x="268" y="18655"/>
                    <a:pt x="600" y="18655"/>
                  </a:cubicBezTo>
                  <a:lnTo>
                    <a:pt x="1200" y="18655"/>
                  </a:lnTo>
                  <a:lnTo>
                    <a:pt x="1200" y="19636"/>
                  </a:lnTo>
                  <a:cubicBezTo>
                    <a:pt x="1200" y="20721"/>
                    <a:pt x="2275" y="21600"/>
                    <a:pt x="36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0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94967" y="4465735"/>
            <a:ext cx="10578443" cy="1693249"/>
            <a:chOff x="994967" y="4465735"/>
            <a:chExt cx="10578443" cy="1693249"/>
          </a:xfrm>
        </p:grpSpPr>
        <p:grpSp>
          <p:nvGrpSpPr>
            <p:cNvPr id="14" name="组合 13"/>
            <p:cNvGrpSpPr/>
            <p:nvPr/>
          </p:nvGrpSpPr>
          <p:grpSpPr>
            <a:xfrm>
              <a:off x="994967" y="4465735"/>
              <a:ext cx="10578443" cy="1693249"/>
              <a:chOff x="806778" y="1685855"/>
              <a:chExt cx="10578443" cy="1693249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806778" y="1685855"/>
                <a:ext cx="10578443" cy="1693249"/>
              </a:xfrm>
              <a:prstGeom prst="roundRect">
                <a:avLst>
                  <a:gd name="adj" fmla="val 6657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108000">
                <a:spAutoFit/>
              </a:bodyPr>
              <a:lstStyle/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http://localhost:8080/users/1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GET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：查询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 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 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POST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新增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    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PUT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：修改用户</a:t>
                </a:r>
                <a:endParaRPr lang="en-US" altLang="zh-CN" sz="1200" b="1">
                  <a:solidFill>
                    <a:srgbClr val="C00000"/>
                  </a:solidFill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http://localhost:8080/users/1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DELETE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：删除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矩形: 对角圆角 16"/>
              <p:cNvSpPr/>
              <p:nvPr/>
            </p:nvSpPr>
            <p:spPr>
              <a:xfrm>
                <a:off x="806778" y="1685855"/>
                <a:ext cx="1355041" cy="389730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45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REST</a:t>
                </a: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风格</a:t>
                </a:r>
                <a:endPara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9" name="Shape 2375"/>
            <p:cNvSpPr/>
            <p:nvPr/>
          </p:nvSpPr>
          <p:spPr>
            <a:xfrm>
              <a:off x="1210734" y="4500636"/>
              <a:ext cx="228197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0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sp>
        <p:nvSpPr>
          <p:cNvPr id="21" name="矩形: 对角圆角 20"/>
          <p:cNvSpPr/>
          <p:nvPr/>
        </p:nvSpPr>
        <p:spPr>
          <a:xfrm>
            <a:off x="9717892" y="5715015"/>
            <a:ext cx="1864310" cy="452761"/>
          </a:xfrm>
          <a:prstGeom prst="round2Diag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简洁、规范、优雅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文本框 5"/>
          <p:cNvSpPr txBox="1"/>
          <p:nvPr/>
        </p:nvSpPr>
        <p:spPr>
          <a:xfrm>
            <a:off x="1815611" y="1064139"/>
            <a:ext cx="1050682" cy="400110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/>
              <a:t>Restful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04082" y="4613322"/>
            <a:ext cx="3169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URL</a:t>
            </a:r>
            <a:r>
              <a:rPr lang="zh-CN" altLang="en-US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定位资源</a:t>
            </a:r>
            <a:endParaRPr lang="en-US" altLang="zh-CN" sz="2800">
              <a:solidFill>
                <a:srgbClr val="92D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HTTP</a:t>
            </a:r>
            <a:r>
              <a:rPr lang="zh-CN" altLang="en-US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动词描述操作</a:t>
            </a:r>
            <a:endParaRPr lang="zh-CN" altLang="en-US" sz="2800" dirty="0">
              <a:solidFill>
                <a:srgbClr val="92D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REST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（</a:t>
            </a: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Representational State </a:t>
            </a: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libaba PuHuiTi B"/>
                <a:ea typeface="Optima-Regular"/>
              </a:rPr>
              <a:t>Transfer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），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Optima-Regular"/>
              </a:rPr>
              <a:t>表述性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状态转换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Optima-Regular"/>
              </a:rPr>
              <a:t>，</a:t>
            </a:r>
            <a:r>
              <a:rPr kumimoji="0" lang="zh-CN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tima-Regular"/>
              </a:rPr>
              <a:t>它是一种软件架构风格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007082" y="2194020"/>
            <a:ext cx="10402599" cy="1693249"/>
            <a:chOff x="994967" y="4465735"/>
            <a:chExt cx="10402599" cy="1693249"/>
          </a:xfrm>
        </p:grpSpPr>
        <p:grpSp>
          <p:nvGrpSpPr>
            <p:cNvPr id="14" name="组合 13"/>
            <p:cNvGrpSpPr/>
            <p:nvPr/>
          </p:nvGrpSpPr>
          <p:grpSpPr>
            <a:xfrm>
              <a:off x="994967" y="4465735"/>
              <a:ext cx="10402599" cy="1693249"/>
              <a:chOff x="806778" y="1685855"/>
              <a:chExt cx="10402599" cy="1693249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806779" y="1685855"/>
                <a:ext cx="10402598" cy="1693249"/>
              </a:xfrm>
              <a:prstGeom prst="roundRect">
                <a:avLst>
                  <a:gd name="adj" fmla="val 6657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108000">
                <a:spAutoFit/>
              </a:bodyPr>
              <a:lstStyle/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http://localhost:8080/users/1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GET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：查询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 </a:t>
                </a: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 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POST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新增</a:t>
                </a:r>
                <a:r>
                  <a:rPr kumimoji="0" lang="zh-CN" altLang="en-US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    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PUT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：修改用户</a:t>
                </a:r>
                <a:endParaRPr lang="en-US" altLang="zh-CN" sz="1200" b="1">
                  <a:solidFill>
                    <a:srgbClr val="C00000"/>
                  </a:solidFill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  <a:p>
                <a:pPr marL="144145" lvl="1" indent="-285750" defTabSz="4318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kumimoji="0" lang="en-US" altLang="zh-CN" sz="12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http://localhost:8080/users/1  </a:t>
                </a:r>
                <a:r>
                  <a:rPr kumimoji="0" lang="en-US" altLang="zh-CN" sz="1200" b="1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DELETE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：删除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id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为</a:t>
                </a:r>
                <a:r>
                  <a:rPr lang="en-US" altLang="zh-CN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1</a:t>
                </a:r>
                <a:r>
                  <a:rPr lang="zh-CN" altLang="en-US" sz="1200" b="1">
                    <a:solidFill>
                      <a:srgbClr val="C00000"/>
                    </a:solidFill>
                    <a:latin typeface="Courier New" panose="02070309020205020404" pitchFamily="49" charset="0"/>
                    <a:ea typeface="阿里巴巴普惠体" panose="00020600040101010101" pitchFamily="18" charset="-122"/>
                    <a:cs typeface="Courier New" panose="02070309020205020404" pitchFamily="49" charset="0"/>
                  </a:rPr>
                  <a:t>的用户</a:t>
                </a:r>
                <a:endParaRPr kumimoji="0" lang="en-US" altLang="zh-CN" sz="12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latin typeface="Courier New" panose="02070309020205020404" pitchFamily="49" charset="0"/>
                  <a:ea typeface="阿里巴巴普惠体" panose="00020600040101010101" pitchFamily="18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矩形: 对角圆角 16"/>
              <p:cNvSpPr/>
              <p:nvPr/>
            </p:nvSpPr>
            <p:spPr>
              <a:xfrm>
                <a:off x="806778" y="1685855"/>
                <a:ext cx="1418187" cy="414154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45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REST</a:t>
                </a: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风格</a:t>
                </a:r>
                <a:endPara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9" name="Shape 2375"/>
            <p:cNvSpPr/>
            <p:nvPr/>
          </p:nvSpPr>
          <p:spPr>
            <a:xfrm>
              <a:off x="1229022" y="4518924"/>
              <a:ext cx="228197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0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sp>
        <p:nvSpPr>
          <p:cNvPr id="21" name="矩形: 对角圆角 20"/>
          <p:cNvSpPr/>
          <p:nvPr/>
        </p:nvSpPr>
        <p:spPr>
          <a:xfrm>
            <a:off x="9545370" y="3437683"/>
            <a:ext cx="1864310" cy="452761"/>
          </a:xfrm>
          <a:prstGeom prst="round2Diag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简洁、规范、优雅</a:t>
            </a:r>
            <a:endParaRPr lang="zh-CN" altLang="en-US" sz="1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51134" y="5242964"/>
            <a:ext cx="10458546" cy="1235195"/>
            <a:chOff x="1048333" y="5599087"/>
            <a:chExt cx="9988604" cy="1235195"/>
          </a:xfrm>
        </p:grpSpPr>
        <p:sp>
          <p:nvSpPr>
            <p:cNvPr id="6" name="TextBox 6"/>
            <p:cNvSpPr txBox="1"/>
            <p:nvPr/>
          </p:nvSpPr>
          <p:spPr>
            <a:xfrm>
              <a:off x="1357990" y="5952209"/>
              <a:ext cx="9646325" cy="708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REST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是风格，是约定方式，约定不是规定，可以打破。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描述模块的功能通常使用复数，也就是加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s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的格式来描述，表示此类资源，而非单个资源。如：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users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、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emps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、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books…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048333" y="5599087"/>
              <a:ext cx="9988604" cy="1235195"/>
              <a:chOff x="1097275" y="5693357"/>
              <a:chExt cx="9940414" cy="1235195"/>
            </a:xfrm>
          </p:grpSpPr>
          <p:sp>
            <p:nvSpPr>
              <p:cNvPr id="8" name="三角形 9"/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197202" y="5693357"/>
                <a:ext cx="9840487" cy="1235195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  <a:endParaRPr kumimoji="1" lang="zh-CN" altLang="en-US" sz="140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</p:grpSp>
      </p:grpSp>
      <p:sp>
        <p:nvSpPr>
          <p:cNvPr id="11" name="标题 3"/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r>
              <a:rPr lang="zh-CN" altLang="en-US"/>
              <a:t>开发规范</a:t>
            </a:r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12" name="!!文本框 5"/>
          <p:cNvSpPr txBox="1"/>
          <p:nvPr/>
        </p:nvSpPr>
        <p:spPr>
          <a:xfrm>
            <a:off x="1815611" y="1064139"/>
            <a:ext cx="1050682" cy="400110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/>
              <a:t>Restful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15589" y="2359570"/>
            <a:ext cx="3169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URL</a:t>
            </a:r>
            <a:r>
              <a:rPr lang="zh-CN" altLang="en-US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定位资源</a:t>
            </a:r>
            <a:endParaRPr lang="en-US" altLang="zh-CN" sz="2800">
              <a:solidFill>
                <a:srgbClr val="92D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HTTP</a:t>
            </a:r>
            <a:r>
              <a:rPr lang="zh-CN" altLang="en-US" sz="2800">
                <a:solidFill>
                  <a:srgbClr val="92D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动词描述操作</a:t>
            </a:r>
            <a:endParaRPr lang="zh-CN" altLang="en-US" sz="2800" dirty="0">
              <a:solidFill>
                <a:srgbClr val="92D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开发规范</a:t>
            </a:r>
            <a:r>
              <a:rPr lang="en-US" altLang="zh-CN"/>
              <a:t>-</a:t>
            </a:r>
            <a:r>
              <a:rPr lang="zh-CN" altLang="en-US"/>
              <a:t>统一响应结果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</a:rPr>
              <a:t>前后端交互统一响应结果 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</a:rPr>
              <a:t>Result</a:t>
            </a:r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067017" y="2024109"/>
            <a:ext cx="5830932" cy="4754795"/>
          </a:xfrm>
          <a:prstGeom prst="roundRect">
            <a:avLst>
              <a:gd name="adj" fmla="val 2471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@Data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@NoArgsConstructor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@AllArgsConstructor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Integer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code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;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//响应码，1 代表成功; 0 代表失败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msg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;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//响应</a:t>
            </a:r>
            <a:r>
              <a:rPr lang="zh-CN" altLang="en-US" sz="1200" i="1">
                <a:solidFill>
                  <a:srgbClr val="8C8C8C"/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信息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描述字符串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private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Object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data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//返回的数据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public static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success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(){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//增删改 成功响应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return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"success"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public static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success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Object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data){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//查询 成功响应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return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"success"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,data);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}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public static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error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msg){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//失败响应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return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Result(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,msg,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开发流程</a:t>
            </a:r>
            <a:endParaRPr lang="zh-CN" altLang="en-US"/>
          </a:p>
        </p:txBody>
      </p:sp>
      <p:sp>
        <p:nvSpPr>
          <p:cNvPr id="4" name="平行四边形 3"/>
          <p:cNvSpPr/>
          <p:nvPr/>
        </p:nvSpPr>
        <p:spPr>
          <a:xfrm>
            <a:off x="902904" y="3434870"/>
            <a:ext cx="1783078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查看页面原型</a:t>
            </a:r>
            <a:endParaRPr lang="en-US" altLang="zh-CN" sz="1600"/>
          </a:p>
          <a:p>
            <a:pPr algn="ctr"/>
            <a:r>
              <a:rPr lang="zh-CN" altLang="en-US" sz="1600"/>
              <a:t>明确需求</a:t>
            </a:r>
            <a:endParaRPr lang="zh-CN" altLang="en-US" sz="1600"/>
          </a:p>
        </p:txBody>
      </p:sp>
      <p:sp>
        <p:nvSpPr>
          <p:cNvPr id="5" name="平行四边形 4"/>
          <p:cNvSpPr/>
          <p:nvPr/>
        </p:nvSpPr>
        <p:spPr>
          <a:xfrm>
            <a:off x="2685982" y="3431936"/>
            <a:ext cx="1783078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阅读接口文档</a:t>
            </a:r>
            <a:endParaRPr lang="zh-CN" altLang="en-US" sz="1600"/>
          </a:p>
        </p:txBody>
      </p:sp>
      <p:sp>
        <p:nvSpPr>
          <p:cNvPr id="6" name="平行四边形 5"/>
          <p:cNvSpPr/>
          <p:nvPr/>
        </p:nvSpPr>
        <p:spPr>
          <a:xfrm>
            <a:off x="4469060" y="3429002"/>
            <a:ext cx="1783078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思路分析</a:t>
            </a:r>
            <a:endParaRPr lang="zh-CN" altLang="en-US" sz="1600"/>
          </a:p>
        </p:txBody>
      </p:sp>
      <p:sp>
        <p:nvSpPr>
          <p:cNvPr id="7" name="平行四边形 6"/>
          <p:cNvSpPr/>
          <p:nvPr/>
        </p:nvSpPr>
        <p:spPr>
          <a:xfrm>
            <a:off x="8035216" y="3429001"/>
            <a:ext cx="1783078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接口测试</a:t>
            </a:r>
            <a:endParaRPr lang="zh-CN" altLang="en-US" sz="1600"/>
          </a:p>
        </p:txBody>
      </p:sp>
      <p:sp>
        <p:nvSpPr>
          <p:cNvPr id="8" name="平行四边形 7"/>
          <p:cNvSpPr/>
          <p:nvPr/>
        </p:nvSpPr>
        <p:spPr>
          <a:xfrm>
            <a:off x="9818294" y="3429000"/>
            <a:ext cx="1783077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前后端联调</a:t>
            </a:r>
            <a:endParaRPr lang="zh-CN" altLang="en-US" sz="1600"/>
          </a:p>
        </p:txBody>
      </p:sp>
      <p:sp>
        <p:nvSpPr>
          <p:cNvPr id="9" name="平行四边形 8"/>
          <p:cNvSpPr/>
          <p:nvPr/>
        </p:nvSpPr>
        <p:spPr>
          <a:xfrm>
            <a:off x="6252138" y="3429002"/>
            <a:ext cx="1783078" cy="92327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/>
              <a:t>接口开发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部门管理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2026510"/>
          </a:xfrm>
        </p:spPr>
        <p:txBody>
          <a:bodyPr/>
          <a:lstStyle/>
          <a:p>
            <a:r>
              <a:rPr lang="zh-CN" altLang="en-US"/>
              <a:t>查询部门</a:t>
            </a:r>
            <a:endParaRPr lang="en-US" altLang="zh-CN"/>
          </a:p>
          <a:p>
            <a:r>
              <a:rPr lang="zh-CN" altLang="en-US"/>
              <a:t>前后端联调</a:t>
            </a:r>
            <a:endParaRPr lang="en-US" altLang="zh-CN"/>
          </a:p>
          <a:p>
            <a:r>
              <a:rPr lang="zh-CN" altLang="en-US"/>
              <a:t>删除部门</a:t>
            </a:r>
            <a:endParaRPr lang="en-US" altLang="zh-CN"/>
          </a:p>
          <a:p>
            <a:r>
              <a:rPr lang="zh-CN" altLang="en-US"/>
              <a:t>新增部门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9563214" y="2708900"/>
            <a:ext cx="1412212" cy="1583950"/>
            <a:chOff x="9923700" y="2993001"/>
            <a:chExt cx="1412212" cy="1583950"/>
          </a:xfrm>
        </p:grpSpPr>
        <p:pic>
          <p:nvPicPr>
            <p:cNvPr id="9" name="图形 8" descr="数据库 纯色填充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923700" y="2993001"/>
              <a:ext cx="1412212" cy="1412212"/>
            </a:xfrm>
            <a:prstGeom prst="rect">
              <a:avLst/>
            </a:prstGeom>
            <a:effectLst/>
          </p:spPr>
        </p:pic>
        <p:sp>
          <p:nvSpPr>
            <p:cNvPr id="12" name="文本框 11"/>
            <p:cNvSpPr txBox="1"/>
            <p:nvPr/>
          </p:nvSpPr>
          <p:spPr>
            <a:xfrm>
              <a:off x="10280014" y="4299952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03791" y="3039432"/>
            <a:ext cx="1693092" cy="1114919"/>
            <a:chOff x="5401669" y="3490585"/>
            <a:chExt cx="1693092" cy="111491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116" y="3490585"/>
              <a:ext cx="880633" cy="802752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401669" y="4328505"/>
              <a:ext cx="16930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SpringBoot Web</a:t>
              </a:r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基础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84884" y="2791734"/>
            <a:ext cx="1224507" cy="1362617"/>
            <a:chOff x="7782762" y="3242887"/>
            <a:chExt cx="1224507" cy="1362617"/>
          </a:xfrm>
        </p:grpSpPr>
        <p:sp>
          <p:nvSpPr>
            <p:cNvPr id="16" name="文本框 15"/>
            <p:cNvSpPr txBox="1"/>
            <p:nvPr/>
          </p:nvSpPr>
          <p:spPr>
            <a:xfrm>
              <a:off x="7986088" y="432850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Mybatis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762" y="3242887"/>
              <a:ext cx="1224507" cy="1050450"/>
            </a:xfrm>
            <a:prstGeom prst="rect">
              <a:avLst/>
            </a:prstGeom>
          </p:spPr>
        </p:pic>
      </p:grpSp>
      <p:pic>
        <p:nvPicPr>
          <p:cNvPr id="22" name="图片 21" descr="蓝色的标志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28" y="2646500"/>
            <a:ext cx="2294319" cy="1732068"/>
          </a:xfrm>
          <a:prstGeom prst="rect">
            <a:avLst/>
          </a:prstGeom>
        </p:spPr>
      </p:pic>
      <p:sp>
        <p:nvSpPr>
          <p:cNvPr id="28" name="矩形: 对角圆角 27"/>
          <p:cNvSpPr/>
          <p:nvPr/>
        </p:nvSpPr>
        <p:spPr>
          <a:xfrm>
            <a:off x="4857530" y="2646499"/>
            <a:ext cx="3653423" cy="1732069"/>
          </a:xfrm>
          <a:prstGeom prst="round2DiagRect">
            <a:avLst>
              <a:gd name="adj1" fmla="val 9016"/>
              <a:gd name="adj2" fmla="val 0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644162" y="484456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rgbClr val="0070C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前端</a:t>
            </a:r>
            <a:endParaRPr lang="zh-CN" altLang="en-US" sz="3200" dirty="0">
              <a:solidFill>
                <a:srgbClr val="0070C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46371" y="484456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rgbClr val="0070C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后端</a:t>
            </a:r>
            <a:endParaRPr lang="zh-CN" altLang="en-US" sz="3200" dirty="0">
              <a:solidFill>
                <a:srgbClr val="0070C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59654" y="48445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rgbClr val="0070C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数据库</a:t>
            </a:r>
            <a:endParaRPr lang="zh-CN" altLang="en-US" sz="3200" dirty="0">
              <a:solidFill>
                <a:srgbClr val="0070C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部门管理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202651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查询部门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前后端联调</a:t>
            </a:r>
            <a:endParaRPr lang="en-US" altLang="zh-CN"/>
          </a:p>
          <a:p>
            <a:r>
              <a:rPr lang="zh-CN" altLang="en-US"/>
              <a:t>删除部门</a:t>
            </a:r>
            <a:endParaRPr lang="en-US" altLang="zh-CN"/>
          </a:p>
          <a:p>
            <a:r>
              <a:rPr lang="zh-CN" altLang="en-US"/>
              <a:t>新增部门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查询部门</a:t>
            </a:r>
            <a:r>
              <a:rPr lang="en-US" altLang="zh-CN"/>
              <a:t>-</a:t>
            </a:r>
            <a:r>
              <a:rPr lang="zh-CN" altLang="en-US"/>
              <a:t>需求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869" y="1590443"/>
            <a:ext cx="8982624" cy="4783724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grpSp>
        <p:nvGrpSpPr>
          <p:cNvPr id="9" name="组合 8"/>
          <p:cNvGrpSpPr/>
          <p:nvPr/>
        </p:nvGrpSpPr>
        <p:grpSpPr>
          <a:xfrm>
            <a:off x="6251638" y="3581510"/>
            <a:ext cx="5158042" cy="2365415"/>
            <a:chOff x="6226089" y="3307415"/>
            <a:chExt cx="5158042" cy="236541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7666" y="3307415"/>
              <a:ext cx="5156465" cy="2365415"/>
            </a:xfrm>
            <a:prstGeom prst="roundRect">
              <a:avLst>
                <a:gd name="adj" fmla="val 3531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8" name="矩形: 圆角 7"/>
            <p:cNvSpPr/>
            <p:nvPr/>
          </p:nvSpPr>
          <p:spPr>
            <a:xfrm>
              <a:off x="6226089" y="3307415"/>
              <a:ext cx="5156465" cy="2365415"/>
            </a:xfrm>
            <a:prstGeom prst="roundRect">
              <a:avLst>
                <a:gd name="adj" fmla="val 3484"/>
              </a:avLst>
            </a:prstGeom>
            <a:solidFill>
              <a:srgbClr val="FF0000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826919" y="3705797"/>
            <a:ext cx="1626721" cy="426129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查询部门</a:t>
            </a:r>
            <a:r>
              <a:rPr lang="en-US" altLang="zh-CN"/>
              <a:t>-</a:t>
            </a:r>
            <a:r>
              <a:rPr lang="zh-CN" altLang="en-US"/>
              <a:t>思路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6815" y="1660740"/>
            <a:ext cx="4398369" cy="2342365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10" name="箭头: 右 9"/>
          <p:cNvSpPr/>
          <p:nvPr/>
        </p:nvSpPr>
        <p:spPr>
          <a:xfrm>
            <a:off x="455424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/>
          <p:cNvSpPr/>
          <p:nvPr/>
        </p:nvSpPr>
        <p:spPr>
          <a:xfrm>
            <a:off x="726366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>
            <a:off x="10002148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/>
          <p:cNvSpPr/>
          <p:nvPr/>
        </p:nvSpPr>
        <p:spPr>
          <a:xfrm>
            <a:off x="1757627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47305" y="4860280"/>
            <a:ext cx="780070" cy="786974"/>
            <a:chOff x="1288572" y="3466291"/>
            <a:chExt cx="1076475" cy="108600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0820557" y="4648657"/>
            <a:ext cx="1099038" cy="1207111"/>
            <a:chOff x="10096217" y="3657600"/>
            <a:chExt cx="1099038" cy="1207111"/>
          </a:xfrm>
        </p:grpSpPr>
        <p:sp>
          <p:nvSpPr>
            <p:cNvPr id="19" name="流程图: 磁盘 18"/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!!流程图: 数据库"/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流程图: 磁盘 20"/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!!矩形: 对角圆角 11"/>
          <p:cNvSpPr/>
          <p:nvPr/>
        </p:nvSpPr>
        <p:spPr>
          <a:xfrm>
            <a:off x="2605101" y="4144424"/>
            <a:ext cx="1789825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查询部门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: 对角圆角 22"/>
          <p:cNvSpPr/>
          <p:nvPr/>
        </p:nvSpPr>
        <p:spPr>
          <a:xfrm>
            <a:off x="2607820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DeptController</a:t>
            </a:r>
            <a:endParaRPr lang="zh-CN" altLang="en-US" sz="1200" b="1"/>
          </a:p>
        </p:txBody>
      </p:sp>
      <p:sp>
        <p:nvSpPr>
          <p:cNvPr id="8" name="!!矩形: 对角圆角 10"/>
          <p:cNvSpPr/>
          <p:nvPr/>
        </p:nvSpPr>
        <p:spPr>
          <a:xfrm>
            <a:off x="5343587" y="4144424"/>
            <a:ext cx="1789824" cy="2246266"/>
          </a:xfrm>
          <a:prstGeom prst="round2DiagRect">
            <a:avLst>
              <a:gd name="adj1" fmla="val 6747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接口查询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: 对角圆角 27"/>
          <p:cNvSpPr/>
          <p:nvPr/>
        </p:nvSpPr>
        <p:spPr>
          <a:xfrm>
            <a:off x="5343587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DeptService</a:t>
            </a:r>
            <a:endParaRPr lang="zh-CN" altLang="en-US" sz="1200" b="1"/>
          </a:p>
        </p:txBody>
      </p:sp>
      <p:sp>
        <p:nvSpPr>
          <p:cNvPr id="7" name="!!矩形: 对角圆角 9"/>
          <p:cNvSpPr/>
          <p:nvPr/>
        </p:nvSpPr>
        <p:spPr>
          <a:xfrm>
            <a:off x="8082072" y="4144424"/>
            <a:ext cx="1789824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buFont typeface="+mj-lt"/>
              <a:buAutoNum type="arabicPeriod"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 * from dept 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: 对角圆角 28"/>
          <p:cNvSpPr/>
          <p:nvPr/>
        </p:nvSpPr>
        <p:spPr>
          <a:xfrm>
            <a:off x="8082072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DeptMapper</a:t>
            </a:r>
            <a:endParaRPr lang="zh-CN" altLang="en-US" sz="1200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查询部门</a:t>
            </a:r>
            <a:r>
              <a:rPr lang="en-US" altLang="zh-CN"/>
              <a:t>-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712" y="1510630"/>
            <a:ext cx="8830526" cy="5072402"/>
          </a:xfrm>
          <a:prstGeom prst="roundRect">
            <a:avLst>
              <a:gd name="adj" fmla="val 210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部门管理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2026510"/>
          </a:xfrm>
        </p:spPr>
        <p:txBody>
          <a:bodyPr/>
          <a:lstStyle/>
          <a:p>
            <a:r>
              <a:rPr lang="zh-CN" altLang="en-US"/>
              <a:t>查询部门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前后端联调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删除部门</a:t>
            </a:r>
            <a:endParaRPr lang="en-US" altLang="zh-CN"/>
          </a:p>
          <a:p>
            <a:r>
              <a:rPr lang="zh-CN" altLang="en-US"/>
              <a:t>新增部门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前后端联调</a:t>
            </a:r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79368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将资料中提供的</a:t>
            </a:r>
            <a:r>
              <a:rPr lang="en-US" altLang="zh-CN"/>
              <a:t>“</a:t>
            </a:r>
            <a:r>
              <a:rPr lang="zh-CN" altLang="en-US"/>
              <a:t>前端工程</a:t>
            </a:r>
            <a:r>
              <a:rPr lang="en-US" altLang="zh-CN"/>
              <a:t>”</a:t>
            </a:r>
            <a:r>
              <a:rPr lang="zh-CN" altLang="en-US"/>
              <a:t> 文件夹中的压缩包，拷贝到一个没有中文不带空格的目录下，解压。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启动</a:t>
            </a:r>
            <a:r>
              <a:rPr lang="en-US" altLang="zh-CN"/>
              <a:t>nginx</a:t>
            </a:r>
            <a:r>
              <a:rPr lang="zh-CN" altLang="en-US"/>
              <a:t>，访问测试：</a:t>
            </a:r>
            <a:r>
              <a:rPr lang="en-US" altLang="zh-CN">
                <a:hlinkClick r:id="rId1"/>
              </a:rPr>
              <a:t>http://localhost:90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30275" b="-3663"/>
          <a:stretch>
            <a:fillRect/>
          </a:stretch>
        </p:blipFill>
        <p:spPr>
          <a:xfrm>
            <a:off x="9714618" y="1693768"/>
            <a:ext cx="1873644" cy="3432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87" y="2769741"/>
            <a:ext cx="10474939" cy="3340750"/>
          </a:xfrm>
          <a:prstGeom prst="roundRect">
            <a:avLst>
              <a:gd name="adj" fmla="val 230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757308" y="1477106"/>
            <a:ext cx="5760538" cy="35298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开发流程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接口调试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日志小技巧</a:t>
            </a:r>
            <a:endParaRPr lang="en-US" altLang="zh-CN"/>
          </a:p>
        </p:txBody>
      </p:sp>
      <p:sp>
        <p:nvSpPr>
          <p:cNvPr id="6" name="平行四边形 5"/>
          <p:cNvSpPr/>
          <p:nvPr/>
        </p:nvSpPr>
        <p:spPr>
          <a:xfrm>
            <a:off x="5173988" y="2203947"/>
            <a:ext cx="1392367" cy="72096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明确需求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6566355" y="2203947"/>
            <a:ext cx="1392367" cy="72096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7958722" y="2212739"/>
            <a:ext cx="1392367" cy="72096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思路分析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9351089" y="2203946"/>
            <a:ext cx="1392367" cy="72096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接口开发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流程图: 文档 10"/>
          <p:cNvSpPr/>
          <p:nvPr/>
        </p:nvSpPr>
        <p:spPr>
          <a:xfrm>
            <a:off x="5173988" y="3615701"/>
            <a:ext cx="1166757" cy="700437"/>
          </a:xfrm>
          <a:prstGeom prst="flowChartDocumen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postman</a:t>
            </a:r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</a:t>
            </a:r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流程图: 文档 11"/>
          <p:cNvSpPr/>
          <p:nvPr/>
        </p:nvSpPr>
        <p:spPr>
          <a:xfrm>
            <a:off x="6566355" y="3615700"/>
            <a:ext cx="1166757" cy="700437"/>
          </a:xfrm>
          <a:prstGeom prst="flowChartDocumen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前后端联调</a:t>
            </a:r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/>
          <a:srcRect l="289" r="-1"/>
          <a:stretch>
            <a:fillRect/>
          </a:stretch>
        </p:blipFill>
        <p:spPr>
          <a:xfrm>
            <a:off x="5173988" y="5015717"/>
            <a:ext cx="6350124" cy="1049858"/>
          </a:xfrm>
          <a:prstGeom prst="roundRect">
            <a:avLst>
              <a:gd name="adj" fmla="val 0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16" name="矩形 15"/>
          <p:cNvSpPr/>
          <p:nvPr/>
        </p:nvSpPr>
        <p:spPr>
          <a:xfrm>
            <a:off x="5173987" y="5015718"/>
            <a:ext cx="6350123" cy="294836"/>
          </a:xfrm>
          <a:prstGeom prst="rect">
            <a:avLst/>
          </a:prstGeom>
          <a:solidFill>
            <a:srgbClr val="C000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连接符: 曲线 19"/>
          <p:cNvCxnSpPr>
            <a:stCxn id="9" idx="0"/>
            <a:endCxn id="7" idx="0"/>
          </p:cNvCxnSpPr>
          <p:nvPr/>
        </p:nvCxnSpPr>
        <p:spPr>
          <a:xfrm rot="16200000" flipH="1" flipV="1">
            <a:off x="8654905" y="811579"/>
            <a:ext cx="1" cy="2784734"/>
          </a:xfrm>
          <a:prstGeom prst="curvedConnector3">
            <a:avLst>
              <a:gd name="adj1" fmla="val -2286000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部门管理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查询部门</a:t>
            </a:r>
            <a:endParaRPr lang="en-US" altLang="zh-CN"/>
          </a:p>
          <a:p>
            <a:r>
              <a:rPr lang="zh-CN" altLang="en-US"/>
              <a:t>前后端联调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删除部门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新增部门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删除部门</a:t>
            </a:r>
            <a:r>
              <a:rPr lang="en-US" altLang="zh-CN"/>
              <a:t>-</a:t>
            </a:r>
            <a:r>
              <a:rPr lang="zh-CN" altLang="en-US"/>
              <a:t>需求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162" y="1634834"/>
            <a:ext cx="8982624" cy="4783724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305" y="3128505"/>
            <a:ext cx="4267570" cy="2095682"/>
          </a:xfrm>
          <a:prstGeom prst="roundRect">
            <a:avLst>
              <a:gd name="adj" fmla="val 4081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删除部门</a:t>
            </a:r>
            <a:r>
              <a:rPr lang="en-US" altLang="zh-CN"/>
              <a:t>-</a:t>
            </a:r>
            <a:r>
              <a:rPr lang="zh-CN" altLang="en-US"/>
              <a:t>思路</a:t>
            </a:r>
            <a:endParaRPr lang="zh-CN" altLang="en-US"/>
          </a:p>
        </p:txBody>
      </p:sp>
      <p:sp>
        <p:nvSpPr>
          <p:cNvPr id="10" name="箭头: 右 9"/>
          <p:cNvSpPr/>
          <p:nvPr/>
        </p:nvSpPr>
        <p:spPr>
          <a:xfrm>
            <a:off x="455424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/>
          <p:cNvSpPr/>
          <p:nvPr/>
        </p:nvSpPr>
        <p:spPr>
          <a:xfrm>
            <a:off x="726366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>
            <a:off x="10002148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/>
          <p:cNvSpPr/>
          <p:nvPr/>
        </p:nvSpPr>
        <p:spPr>
          <a:xfrm>
            <a:off x="1757627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47305" y="4860280"/>
            <a:ext cx="780070" cy="786974"/>
            <a:chOff x="1288572" y="3466291"/>
            <a:chExt cx="1076475" cy="108600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0820557" y="4648657"/>
            <a:ext cx="1099038" cy="1207111"/>
            <a:chOff x="10096217" y="3657600"/>
            <a:chExt cx="1099038" cy="1207111"/>
          </a:xfrm>
        </p:grpSpPr>
        <p:sp>
          <p:nvSpPr>
            <p:cNvPr id="19" name="流程图: 磁盘 18"/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!!流程图: 数据库"/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流程图: 磁盘 20"/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!!矩形: 对角圆角 11"/>
          <p:cNvSpPr/>
          <p:nvPr/>
        </p:nvSpPr>
        <p:spPr>
          <a:xfrm>
            <a:off x="2605101" y="4144424"/>
            <a:ext cx="1789825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接收请求参数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删除部门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: 对角圆角 22"/>
          <p:cNvSpPr/>
          <p:nvPr/>
        </p:nvSpPr>
        <p:spPr>
          <a:xfrm>
            <a:off x="2607820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DeptController</a:t>
            </a:r>
            <a:endParaRPr lang="zh-CN" altLang="en-US" sz="1200" b="1"/>
          </a:p>
        </p:txBody>
      </p:sp>
      <p:sp>
        <p:nvSpPr>
          <p:cNvPr id="8" name="!!矩形: 对角圆角 10"/>
          <p:cNvSpPr/>
          <p:nvPr/>
        </p:nvSpPr>
        <p:spPr>
          <a:xfrm>
            <a:off x="5343587" y="4144424"/>
            <a:ext cx="1789824" cy="2246266"/>
          </a:xfrm>
          <a:prstGeom prst="round2DiagRect">
            <a:avLst>
              <a:gd name="adj1" fmla="val 6747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接口执行删除操作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: 对角圆角 27"/>
          <p:cNvSpPr/>
          <p:nvPr/>
        </p:nvSpPr>
        <p:spPr>
          <a:xfrm>
            <a:off x="5343587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DeptService</a:t>
            </a:r>
            <a:endParaRPr lang="zh-CN" altLang="en-US" sz="1200" b="1"/>
          </a:p>
        </p:txBody>
      </p:sp>
      <p:sp>
        <p:nvSpPr>
          <p:cNvPr id="7" name="!!矩形: 对角圆角 9"/>
          <p:cNvSpPr/>
          <p:nvPr/>
        </p:nvSpPr>
        <p:spPr>
          <a:xfrm>
            <a:off x="8082072" y="4144424"/>
            <a:ext cx="1789824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buFont typeface="+mj-lt"/>
              <a:buAutoNum type="arabicPeriod"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 from dept where id = ?;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: 对角圆角 28"/>
          <p:cNvSpPr/>
          <p:nvPr/>
        </p:nvSpPr>
        <p:spPr>
          <a:xfrm>
            <a:off x="8082072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DeptMapper</a:t>
            </a:r>
            <a:endParaRPr lang="zh-CN" altLang="en-US" sz="1200" b="1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81" y="1577777"/>
            <a:ext cx="3854238" cy="2052586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11" y="2080186"/>
            <a:ext cx="1831116" cy="899209"/>
          </a:xfrm>
          <a:prstGeom prst="roundRect">
            <a:avLst>
              <a:gd name="adj" fmla="val 4081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2" name="文本框 1"/>
          <p:cNvSpPr txBox="1"/>
          <p:nvPr/>
        </p:nvSpPr>
        <p:spPr>
          <a:xfrm>
            <a:off x="2848221" y="5566106"/>
            <a:ext cx="1436612" cy="782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@DeleteMapping</a:t>
            </a:r>
            <a:endParaRPr lang="en-US" altLang="zh-CN" sz="12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903261" y="3877581"/>
            <a:ext cx="268882" cy="281071"/>
            <a:chOff x="9923700" y="2993001"/>
            <a:chExt cx="1412212" cy="1476228"/>
          </a:xfrm>
        </p:grpSpPr>
        <p:pic>
          <p:nvPicPr>
            <p:cNvPr id="4" name="图形 3" descr="数据库 纯色填充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9923700" y="2993001"/>
              <a:ext cx="1412212" cy="1412212"/>
            </a:xfrm>
            <a:prstGeom prst="rect">
              <a:avLst/>
            </a:prstGeom>
            <a:effectLst/>
          </p:spPr>
        </p:pic>
        <p:sp>
          <p:nvSpPr>
            <p:cNvPr id="5" name="文本框 4"/>
            <p:cNvSpPr txBox="1"/>
            <p:nvPr/>
          </p:nvSpPr>
          <p:spPr>
            <a:xfrm>
              <a:off x="10280014" y="4299952"/>
              <a:ext cx="39626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  <a:endParaRPr lang="zh-CN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997077" y="3940513"/>
            <a:ext cx="236109" cy="191768"/>
            <a:chOff x="5401669" y="3490585"/>
            <a:chExt cx="1240080" cy="100719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116" y="3490585"/>
              <a:ext cx="880633" cy="80275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401669" y="4328505"/>
              <a:ext cx="81304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SpringBoot Web</a:t>
              </a:r>
              <a:r>
                <a:rPr lang="zh-CN" altLang="en-US" sz="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基础</a:t>
              </a:r>
              <a:endParaRPr lang="zh-CN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50432" y="3893352"/>
            <a:ext cx="233144" cy="238929"/>
            <a:chOff x="7782762" y="3242887"/>
            <a:chExt cx="1224507" cy="1254895"/>
          </a:xfrm>
        </p:grpSpPr>
        <p:sp>
          <p:nvSpPr>
            <p:cNvPr id="11" name="文本框 10"/>
            <p:cNvSpPr txBox="1"/>
            <p:nvPr/>
          </p:nvSpPr>
          <p:spPr>
            <a:xfrm>
              <a:off x="7986088" y="4328505"/>
              <a:ext cx="43152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Mybatis</a:t>
              </a:r>
              <a:endParaRPr lang="zh-CN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762" y="3242887"/>
              <a:ext cx="1224507" cy="1050450"/>
            </a:xfrm>
            <a:prstGeom prst="rect">
              <a:avLst/>
            </a:prstGeom>
          </p:spPr>
        </p:pic>
      </p:grpSp>
      <p:pic>
        <p:nvPicPr>
          <p:cNvPr id="13" name="图片 12" descr="蓝色的标志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45" y="3865700"/>
            <a:ext cx="436833" cy="3297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305" y="3618864"/>
            <a:ext cx="4671389" cy="795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删除部门</a:t>
            </a:r>
            <a:r>
              <a:rPr lang="en-US" altLang="zh-CN"/>
              <a:t>-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8396" y="1771231"/>
            <a:ext cx="9480102" cy="3688400"/>
          </a:xfrm>
          <a:prstGeom prst="roundRect">
            <a:avLst>
              <a:gd name="adj" fmla="val 150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部门管理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查询部门</a:t>
            </a:r>
            <a:endParaRPr lang="en-US" altLang="zh-CN"/>
          </a:p>
          <a:p>
            <a:r>
              <a:rPr lang="zh-CN" altLang="en-US"/>
              <a:t>前后端联调</a:t>
            </a:r>
            <a:endParaRPr lang="en-US" altLang="zh-CN"/>
          </a:p>
          <a:p>
            <a:r>
              <a:rPr lang="zh-CN" altLang="en-US"/>
              <a:t>删除部门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新增部门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新增部门</a:t>
            </a:r>
            <a:r>
              <a:rPr lang="en-US" altLang="zh-CN"/>
              <a:t>-</a:t>
            </a:r>
            <a:r>
              <a:rPr lang="zh-CN" altLang="en-US"/>
              <a:t>需求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162" y="1634834"/>
            <a:ext cx="8982624" cy="4783724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12" y="3349101"/>
            <a:ext cx="4164205" cy="2372936"/>
          </a:xfrm>
          <a:prstGeom prst="roundRect">
            <a:avLst>
              <a:gd name="adj" fmla="val 4321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新增部门</a:t>
            </a:r>
            <a:r>
              <a:rPr lang="en-US" altLang="zh-CN"/>
              <a:t>-</a:t>
            </a:r>
            <a:r>
              <a:rPr lang="zh-CN" altLang="en-US"/>
              <a:t>思路</a:t>
            </a:r>
            <a:endParaRPr lang="zh-CN" altLang="en-US"/>
          </a:p>
        </p:txBody>
      </p:sp>
      <p:sp>
        <p:nvSpPr>
          <p:cNvPr id="10" name="箭头: 右 9"/>
          <p:cNvSpPr/>
          <p:nvPr/>
        </p:nvSpPr>
        <p:spPr>
          <a:xfrm>
            <a:off x="455424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/>
          <p:cNvSpPr/>
          <p:nvPr/>
        </p:nvSpPr>
        <p:spPr>
          <a:xfrm>
            <a:off x="7263663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>
            <a:off x="10002148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/>
          <p:cNvSpPr/>
          <p:nvPr/>
        </p:nvSpPr>
        <p:spPr>
          <a:xfrm>
            <a:off x="1757627" y="4961186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47305" y="4860280"/>
            <a:ext cx="780070" cy="786974"/>
            <a:chOff x="1288572" y="3466291"/>
            <a:chExt cx="1076475" cy="108600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0820557" y="4648657"/>
            <a:ext cx="1099038" cy="1207111"/>
            <a:chOff x="10096217" y="3657600"/>
            <a:chExt cx="1099038" cy="1207111"/>
          </a:xfrm>
        </p:grpSpPr>
        <p:sp>
          <p:nvSpPr>
            <p:cNvPr id="19" name="流程图: 磁盘 18"/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!!流程图: 数据库"/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流程图: 磁盘 20"/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!!矩形: 对角圆角 11"/>
          <p:cNvSpPr/>
          <p:nvPr/>
        </p:nvSpPr>
        <p:spPr>
          <a:xfrm>
            <a:off x="2605101" y="4144424"/>
            <a:ext cx="1789825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接收请求参数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新增部门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: 对角圆角 22"/>
          <p:cNvSpPr/>
          <p:nvPr/>
        </p:nvSpPr>
        <p:spPr>
          <a:xfrm>
            <a:off x="2607820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DeptController</a:t>
            </a:r>
            <a:endParaRPr lang="zh-CN" altLang="en-US" sz="1200" b="1"/>
          </a:p>
        </p:txBody>
      </p:sp>
      <p:sp>
        <p:nvSpPr>
          <p:cNvPr id="8" name="!!矩形: 对角圆角 10"/>
          <p:cNvSpPr/>
          <p:nvPr/>
        </p:nvSpPr>
        <p:spPr>
          <a:xfrm>
            <a:off x="5343587" y="4144424"/>
            <a:ext cx="1789824" cy="2246266"/>
          </a:xfrm>
          <a:prstGeom prst="round2DiagRect">
            <a:avLst>
              <a:gd name="adj1" fmla="val 6747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lnSpc>
                <a:spcPct val="150000"/>
              </a:lnSpc>
              <a:buFont typeface="+mj-lt"/>
              <a:buAutoNum type="arabicPeriod"/>
            </a:pP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补充基础属性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接口执行新增操作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: 对角圆角 27"/>
          <p:cNvSpPr/>
          <p:nvPr/>
        </p:nvSpPr>
        <p:spPr>
          <a:xfrm>
            <a:off x="5343587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DeptService</a:t>
            </a:r>
            <a:endParaRPr lang="zh-CN" altLang="en-US" sz="1200" b="1"/>
          </a:p>
        </p:txBody>
      </p:sp>
      <p:sp>
        <p:nvSpPr>
          <p:cNvPr id="7" name="!!矩形: 对角圆角 9"/>
          <p:cNvSpPr/>
          <p:nvPr/>
        </p:nvSpPr>
        <p:spPr>
          <a:xfrm>
            <a:off x="8082072" y="4144424"/>
            <a:ext cx="1789824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insert into dept values(?,?,?);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: 对角圆角 28"/>
          <p:cNvSpPr/>
          <p:nvPr/>
        </p:nvSpPr>
        <p:spPr>
          <a:xfrm>
            <a:off x="8082072" y="414442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DeptMapper</a:t>
            </a:r>
            <a:endParaRPr lang="zh-CN" altLang="en-US" sz="1200" b="1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186" y="1584408"/>
            <a:ext cx="4240582" cy="2258335"/>
          </a:xfrm>
          <a:prstGeom prst="roundRect">
            <a:avLst>
              <a:gd name="adj" fmla="val 200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147" y="2052463"/>
            <a:ext cx="2320335" cy="1322223"/>
          </a:xfrm>
          <a:prstGeom prst="roundRect">
            <a:avLst>
              <a:gd name="adj" fmla="val 4321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5" name="文本框 4"/>
          <p:cNvSpPr txBox="1"/>
          <p:nvPr/>
        </p:nvSpPr>
        <p:spPr>
          <a:xfrm>
            <a:off x="2848221" y="5610496"/>
            <a:ext cx="1281120" cy="782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@PostMapping</a:t>
            </a:r>
            <a:endParaRPr lang="en-US" altLang="zh-CN" sz="12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@RequestBody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新增部门</a:t>
            </a:r>
            <a:r>
              <a:rPr lang="en-US" altLang="zh-CN"/>
              <a:t>-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7265" y="1887588"/>
            <a:ext cx="9673426" cy="4122594"/>
          </a:xfrm>
          <a:prstGeom prst="roundRect">
            <a:avLst>
              <a:gd name="adj" fmla="val 1808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@RequestMapping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609" y="1613613"/>
            <a:ext cx="4894388" cy="4804772"/>
          </a:xfrm>
          <a:prstGeom prst="roundRect">
            <a:avLst>
              <a:gd name="adj" fmla="val 184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1775"/>
          <a:stretch>
            <a:fillRect/>
          </a:stretch>
        </p:blipFill>
        <p:spPr>
          <a:xfrm>
            <a:off x="6286500" y="1613613"/>
            <a:ext cx="4633546" cy="4960622"/>
          </a:xfrm>
          <a:prstGeom prst="roundRect">
            <a:avLst>
              <a:gd name="adj" fmla="val 281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8" name="矩形 7"/>
          <p:cNvSpPr/>
          <p:nvPr/>
        </p:nvSpPr>
        <p:spPr>
          <a:xfrm>
            <a:off x="2611316" y="2567353"/>
            <a:ext cx="641838" cy="290146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07677" y="3734321"/>
            <a:ext cx="641838" cy="290146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702173" y="4969416"/>
            <a:ext cx="641838" cy="290146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433042" y="1815909"/>
            <a:ext cx="2429604" cy="290146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@RequestMapping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429" y="1613613"/>
            <a:ext cx="4212944" cy="3690922"/>
          </a:xfrm>
          <a:prstGeom prst="roundRect">
            <a:avLst>
              <a:gd name="adj" fmla="val 184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1775"/>
          <a:stretch>
            <a:fillRect/>
          </a:stretch>
        </p:blipFill>
        <p:spPr>
          <a:xfrm>
            <a:off x="5768141" y="1613613"/>
            <a:ext cx="3988419" cy="3810643"/>
          </a:xfrm>
          <a:prstGeom prst="roundRect">
            <a:avLst>
              <a:gd name="adj" fmla="val 281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8" name="矩形 7"/>
          <p:cNvSpPr/>
          <p:nvPr/>
        </p:nvSpPr>
        <p:spPr>
          <a:xfrm>
            <a:off x="2604651" y="2346256"/>
            <a:ext cx="552475" cy="22288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773673" y="3242695"/>
            <a:ext cx="552475" cy="22288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82858" y="4191469"/>
            <a:ext cx="552475" cy="22288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94280" y="1769012"/>
            <a:ext cx="2091331" cy="222884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019077" y="5675439"/>
            <a:ext cx="10458546" cy="867780"/>
            <a:chOff x="1048333" y="5599088"/>
            <a:chExt cx="9988604" cy="867780"/>
          </a:xfrm>
        </p:grpSpPr>
        <p:sp>
          <p:nvSpPr>
            <p:cNvPr id="13" name="TextBox 6"/>
            <p:cNvSpPr txBox="1"/>
            <p:nvPr/>
          </p:nvSpPr>
          <p:spPr>
            <a:xfrm>
              <a:off x="1357990" y="5952209"/>
              <a:ext cx="9189058" cy="383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一个完整的请求路径，应该是类上的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@RequestMapping 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的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value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属性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+ 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方法上的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@RequestMapping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的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value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属性。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48333" y="5599088"/>
              <a:ext cx="9988604" cy="867780"/>
              <a:chOff x="1097275" y="5693358"/>
              <a:chExt cx="9940414" cy="867780"/>
            </a:xfrm>
          </p:grpSpPr>
          <p:sp>
            <p:nvSpPr>
              <p:cNvPr id="15" name="三角形 9"/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197202" y="5693358"/>
                <a:ext cx="9840487" cy="867780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  <a:endParaRPr kumimoji="1" lang="zh-CN" altLang="en-US" sz="140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4538926"/>
          </a:xfrm>
        </p:spPr>
        <p:txBody>
          <a:bodyPr/>
          <a:lstStyle/>
          <a:p>
            <a:r>
              <a:rPr lang="zh-CN" altLang="en-US"/>
              <a:t>部门管理</a:t>
            </a:r>
            <a:endParaRPr lang="en-US" altLang="zh-CN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查询部门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删除部门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新增部门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修改部门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自己实现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 - 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查询、修改部门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140103" y="2824912"/>
            <a:ext cx="146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@GetMapping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40102" y="3410783"/>
            <a:ext cx="1702341" cy="31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@DeleteMapping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40101" y="3942543"/>
            <a:ext cx="1702341" cy="31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@PostMapping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7809" y="4463238"/>
            <a:ext cx="2562550" cy="342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员工管理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1529361"/>
          </a:xfrm>
        </p:spPr>
        <p:txBody>
          <a:bodyPr/>
          <a:lstStyle/>
          <a:p>
            <a:r>
              <a:rPr lang="zh-CN" altLang="en-US"/>
              <a:t>分页查询</a:t>
            </a:r>
            <a:endParaRPr lang="en-US" altLang="zh-CN"/>
          </a:p>
          <a:p>
            <a:r>
              <a:rPr lang="zh-CN" altLang="en-US"/>
              <a:t>分页查询（带条件）</a:t>
            </a:r>
            <a:endParaRPr lang="en-US" altLang="zh-CN"/>
          </a:p>
          <a:p>
            <a:r>
              <a:rPr lang="zh-CN" altLang="en-US"/>
              <a:t>删除员工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7361" y="670500"/>
            <a:ext cx="9977278" cy="5517000"/>
          </a:xfrm>
          <a:prstGeom prst="roundRect">
            <a:avLst>
              <a:gd name="adj" fmla="val 105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员工管理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1529361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分页查询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分页查询（带条件）</a:t>
            </a:r>
            <a:endParaRPr lang="en-US" altLang="zh-CN"/>
          </a:p>
          <a:p>
            <a:r>
              <a:rPr lang="zh-CN" altLang="en-US"/>
              <a:t>删除员工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943" y="1691304"/>
            <a:ext cx="8810694" cy="4119553"/>
          </a:xfrm>
          <a:prstGeom prst="roundRect">
            <a:avLst>
              <a:gd name="adj" fmla="val 151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10" name="!!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319" y="2018678"/>
            <a:ext cx="8198901" cy="4507529"/>
          </a:xfrm>
          <a:prstGeom prst="roundRect">
            <a:avLst>
              <a:gd name="adj" fmla="val 223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原型展示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需求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8992" y="1519422"/>
            <a:ext cx="9378462" cy="4897641"/>
          </a:xfrm>
          <a:prstGeom prst="roundRect">
            <a:avLst>
              <a:gd name="adj" fmla="val 230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76" y="5347370"/>
            <a:ext cx="9341144" cy="1027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1019908" y="4018255"/>
            <a:ext cx="10440571" cy="0"/>
          </a:xfrm>
          <a:prstGeom prst="line">
            <a:avLst/>
          </a:prstGeom>
          <a:ln w="285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分析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925" y="1747794"/>
            <a:ext cx="9219029" cy="1086483"/>
          </a:xfrm>
          <a:prstGeom prst="roundRect">
            <a:avLst>
              <a:gd name="adj" fmla="val 424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7" name="箭头: 下 6"/>
          <p:cNvSpPr/>
          <p:nvPr/>
        </p:nvSpPr>
        <p:spPr>
          <a:xfrm>
            <a:off x="2377793" y="3040391"/>
            <a:ext cx="594804" cy="1709464"/>
          </a:xfrm>
          <a:prstGeom prst="downArrow">
            <a:avLst>
              <a:gd name="adj1" fmla="val 50000"/>
              <a:gd name="adj2" fmla="val 103516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/>
          <p:cNvSpPr/>
          <p:nvPr/>
        </p:nvSpPr>
        <p:spPr>
          <a:xfrm rot="10800000">
            <a:off x="9315207" y="3040391"/>
            <a:ext cx="594804" cy="1709462"/>
          </a:xfrm>
          <a:prstGeom prst="downArrow">
            <a:avLst>
              <a:gd name="adj1" fmla="val 50000"/>
              <a:gd name="adj2" fmla="val 106472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972597" y="2944991"/>
            <a:ext cx="2392065" cy="968017"/>
            <a:chOff x="2920753" y="3111606"/>
            <a:chExt cx="2392065" cy="968017"/>
          </a:xfrm>
        </p:grpSpPr>
        <p:sp>
          <p:nvSpPr>
            <p:cNvPr id="10" name="矩形: 对角圆角 9"/>
            <p:cNvSpPr/>
            <p:nvPr/>
          </p:nvSpPr>
          <p:spPr>
            <a:xfrm>
              <a:off x="2920753" y="3111609"/>
              <a:ext cx="2392065" cy="968014"/>
            </a:xfrm>
            <a:prstGeom prst="round2DiagRect">
              <a:avLst>
                <a:gd name="adj1" fmla="val 10102"/>
                <a:gd name="adj2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4000" rIns="0" bIns="0" rtlCol="0" anchor="ctr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当前页码：</a:t>
              </a:r>
              <a:r>
                <a:rPr lang="en-US" altLang="zh-CN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page</a:t>
              </a:r>
              <a:endPara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每页展示记录数：</a:t>
              </a:r>
              <a:r>
                <a:rPr lang="en-US" altLang="zh-CN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pageSize</a:t>
              </a:r>
              <a:endPara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矩形: 对角圆角 12"/>
            <p:cNvSpPr/>
            <p:nvPr/>
          </p:nvSpPr>
          <p:spPr>
            <a:xfrm>
              <a:off x="2920753" y="3111606"/>
              <a:ext cx="1677624" cy="339653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前端传递给后台的参数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?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87469" y="4121102"/>
            <a:ext cx="2127738" cy="971952"/>
            <a:chOff x="3328842" y="3107671"/>
            <a:chExt cx="2175142" cy="971952"/>
          </a:xfrm>
        </p:grpSpPr>
        <p:sp>
          <p:nvSpPr>
            <p:cNvPr id="16" name="矩形: 对角圆角 15"/>
            <p:cNvSpPr/>
            <p:nvPr/>
          </p:nvSpPr>
          <p:spPr>
            <a:xfrm>
              <a:off x="3328842" y="3111609"/>
              <a:ext cx="2175142" cy="968014"/>
            </a:xfrm>
            <a:prstGeom prst="round2DiagRect">
              <a:avLst>
                <a:gd name="adj1" fmla="val 10102"/>
                <a:gd name="adj2" fmla="val 0"/>
              </a:avLst>
            </a:prstGeom>
            <a:solidFill>
              <a:srgbClr val="D8E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4000" rIns="0" bIns="0" rtlCol="0" anchor="ctr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数据列表：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List</a:t>
              </a:r>
              <a:endPara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总记录数：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total</a:t>
              </a:r>
              <a:endPara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矩形: 对角圆角 16"/>
            <p:cNvSpPr/>
            <p:nvPr/>
          </p:nvSpPr>
          <p:spPr>
            <a:xfrm>
              <a:off x="3328842" y="3107671"/>
              <a:ext cx="1677624" cy="339653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后台给前端返回的数据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?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3" name="矩形: 对角圆角 22"/>
          <p:cNvSpPr/>
          <p:nvPr/>
        </p:nvSpPr>
        <p:spPr>
          <a:xfrm>
            <a:off x="1019908" y="3269481"/>
            <a:ext cx="816868" cy="427059"/>
          </a:xfrm>
          <a:prstGeom prst="round2Diag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前端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4" name="矩形: 对角圆角 23"/>
          <p:cNvSpPr/>
          <p:nvPr/>
        </p:nvSpPr>
        <p:spPr>
          <a:xfrm>
            <a:off x="1019908" y="4292548"/>
            <a:ext cx="816868" cy="427059"/>
          </a:xfrm>
          <a:prstGeom prst="round2Diag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后端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" name="!!对话气泡: 矩形 1"/>
          <p:cNvSpPr/>
          <p:nvPr/>
        </p:nvSpPr>
        <p:spPr>
          <a:xfrm>
            <a:off x="7284469" y="1321736"/>
            <a:ext cx="2722541" cy="319274"/>
          </a:xfrm>
          <a:prstGeom prst="wedgeRectCallout">
            <a:avLst>
              <a:gd name="adj1" fmla="val -49675"/>
              <a:gd name="adj2" fmla="val 11533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* from emp limit ?,?;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4" name="!!对话气泡: 矩形 3"/>
          <p:cNvSpPr/>
          <p:nvPr/>
        </p:nvSpPr>
        <p:spPr>
          <a:xfrm>
            <a:off x="6021256" y="2880753"/>
            <a:ext cx="2722541" cy="319274"/>
          </a:xfrm>
          <a:prstGeom prst="wedgeRectCallout">
            <a:avLst>
              <a:gd name="adj1" fmla="val -42501"/>
              <a:gd name="adj2" fmla="val -9599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count(*) from emp;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3" grpId="0" animBg="1"/>
      <p:bldP spid="24" grpId="0" animBg="1"/>
      <p:bldP spid="2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7564" y="5204332"/>
            <a:ext cx="4114923" cy="1246276"/>
          </a:xfrm>
          <a:prstGeom prst="roundRect">
            <a:avLst>
              <a:gd name="adj" fmla="val 564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cxnSp>
        <p:nvCxnSpPr>
          <p:cNvPr id="12" name="直接连接符 11"/>
          <p:cNvCxnSpPr/>
          <p:nvPr/>
        </p:nvCxnSpPr>
        <p:spPr>
          <a:xfrm>
            <a:off x="1019908" y="4018255"/>
            <a:ext cx="10440571" cy="0"/>
          </a:xfrm>
          <a:prstGeom prst="line">
            <a:avLst/>
          </a:prstGeom>
          <a:ln w="285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分析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25" y="1747794"/>
            <a:ext cx="9219029" cy="1086483"/>
          </a:xfrm>
          <a:prstGeom prst="roundRect">
            <a:avLst>
              <a:gd name="adj" fmla="val 424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7" name="箭头: 下 6"/>
          <p:cNvSpPr/>
          <p:nvPr/>
        </p:nvSpPr>
        <p:spPr>
          <a:xfrm>
            <a:off x="2377793" y="3040391"/>
            <a:ext cx="594804" cy="1709464"/>
          </a:xfrm>
          <a:prstGeom prst="downArrow">
            <a:avLst>
              <a:gd name="adj1" fmla="val 50000"/>
              <a:gd name="adj2" fmla="val 103516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/>
          <p:cNvSpPr/>
          <p:nvPr/>
        </p:nvSpPr>
        <p:spPr>
          <a:xfrm rot="10800000">
            <a:off x="9315207" y="3040391"/>
            <a:ext cx="594804" cy="1709462"/>
          </a:xfrm>
          <a:prstGeom prst="downArrow">
            <a:avLst>
              <a:gd name="adj1" fmla="val 50000"/>
              <a:gd name="adj2" fmla="val 106472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972597" y="2944991"/>
            <a:ext cx="2392065" cy="968017"/>
            <a:chOff x="2920753" y="3111606"/>
            <a:chExt cx="2392065" cy="968017"/>
          </a:xfrm>
        </p:grpSpPr>
        <p:sp>
          <p:nvSpPr>
            <p:cNvPr id="10" name="矩形: 对角圆角 9"/>
            <p:cNvSpPr/>
            <p:nvPr/>
          </p:nvSpPr>
          <p:spPr>
            <a:xfrm>
              <a:off x="2920753" y="3111609"/>
              <a:ext cx="2392065" cy="968014"/>
            </a:xfrm>
            <a:prstGeom prst="round2DiagRect">
              <a:avLst>
                <a:gd name="adj1" fmla="val 10102"/>
                <a:gd name="adj2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4000" rIns="0" bIns="0" rtlCol="0" anchor="ctr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当前页码：</a:t>
              </a:r>
              <a:r>
                <a:rPr lang="en-US" altLang="zh-CN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page</a:t>
              </a:r>
              <a:endPara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每页展示记录数：</a:t>
              </a:r>
              <a:r>
                <a:rPr lang="en-US" altLang="zh-CN" sz="12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pageSize</a:t>
              </a:r>
              <a:endPara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矩形: 对角圆角 12"/>
            <p:cNvSpPr/>
            <p:nvPr/>
          </p:nvSpPr>
          <p:spPr>
            <a:xfrm>
              <a:off x="2920753" y="3111606"/>
              <a:ext cx="1677624" cy="339653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前端传递给后台的参数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?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87469" y="4121102"/>
            <a:ext cx="2127738" cy="971952"/>
            <a:chOff x="3328842" y="3107671"/>
            <a:chExt cx="2175142" cy="971952"/>
          </a:xfrm>
        </p:grpSpPr>
        <p:sp>
          <p:nvSpPr>
            <p:cNvPr id="16" name="矩形: 对角圆角 15"/>
            <p:cNvSpPr/>
            <p:nvPr/>
          </p:nvSpPr>
          <p:spPr>
            <a:xfrm>
              <a:off x="3328842" y="3111609"/>
              <a:ext cx="2175142" cy="968014"/>
            </a:xfrm>
            <a:prstGeom prst="round2DiagRect">
              <a:avLst>
                <a:gd name="adj1" fmla="val 10102"/>
                <a:gd name="adj2" fmla="val 0"/>
              </a:avLst>
            </a:prstGeom>
            <a:solidFill>
              <a:srgbClr val="D8EE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4000" rIns="0" bIns="0" rtlCol="0" anchor="ctr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数据列表：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List</a:t>
              </a:r>
              <a:endPara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总记录数：</a:t>
              </a:r>
              <a:r>
                <a:rPr lang="en-US" altLang="zh-C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total</a:t>
              </a:r>
              <a:endPara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矩形: 对角圆角 16"/>
            <p:cNvSpPr/>
            <p:nvPr/>
          </p:nvSpPr>
          <p:spPr>
            <a:xfrm>
              <a:off x="3328842" y="3107671"/>
              <a:ext cx="1677624" cy="339653"/>
            </a:xfrm>
            <a:prstGeom prst="round2DiagRect">
              <a:avLst>
                <a:gd name="adj1" fmla="val 29610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后台给前端返回的数据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?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3" name="矩形: 对角圆角 22"/>
          <p:cNvSpPr/>
          <p:nvPr/>
        </p:nvSpPr>
        <p:spPr>
          <a:xfrm>
            <a:off x="1019908" y="3269481"/>
            <a:ext cx="816868" cy="427059"/>
          </a:xfrm>
          <a:prstGeom prst="round2Diag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前端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4" name="矩形: 对角圆角 23"/>
          <p:cNvSpPr/>
          <p:nvPr/>
        </p:nvSpPr>
        <p:spPr>
          <a:xfrm>
            <a:off x="1019908" y="4292548"/>
            <a:ext cx="816868" cy="427059"/>
          </a:xfrm>
          <a:prstGeom prst="round2Diag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后端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!!对话气泡: 矩形 3"/>
          <p:cNvSpPr/>
          <p:nvPr/>
        </p:nvSpPr>
        <p:spPr>
          <a:xfrm>
            <a:off x="8553416" y="4813786"/>
            <a:ext cx="2907063" cy="2780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count(*) from emp;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9" name="!!对话气泡: 矩形 1"/>
          <p:cNvSpPr/>
          <p:nvPr/>
        </p:nvSpPr>
        <p:spPr>
          <a:xfrm>
            <a:off x="8553416" y="4519957"/>
            <a:ext cx="2907063" cy="2780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* from emp limit ?,?;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911" y="2308755"/>
            <a:ext cx="9219029" cy="1086483"/>
          </a:xfrm>
          <a:prstGeom prst="roundRect">
            <a:avLst>
              <a:gd name="adj" fmla="val 4240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550" y="1347308"/>
            <a:ext cx="4023250" cy="1218511"/>
          </a:xfrm>
          <a:prstGeom prst="roundRect">
            <a:avLst>
              <a:gd name="adj" fmla="val 564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思路</a:t>
            </a:r>
            <a:endParaRPr lang="zh-CN" altLang="en-US"/>
          </a:p>
        </p:txBody>
      </p:sp>
      <p:sp>
        <p:nvSpPr>
          <p:cNvPr id="21" name="箭头: 右 20"/>
          <p:cNvSpPr/>
          <p:nvPr/>
        </p:nvSpPr>
        <p:spPr>
          <a:xfrm>
            <a:off x="4417818" y="4927840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/>
          <p:cNvSpPr/>
          <p:nvPr/>
        </p:nvSpPr>
        <p:spPr>
          <a:xfrm>
            <a:off x="7127238" y="4927840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/>
          <p:cNvSpPr/>
          <p:nvPr/>
        </p:nvSpPr>
        <p:spPr>
          <a:xfrm>
            <a:off x="9865723" y="4927840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/>
          <p:cNvSpPr/>
          <p:nvPr/>
        </p:nvSpPr>
        <p:spPr>
          <a:xfrm>
            <a:off x="1621202" y="4927840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710880" y="4826934"/>
            <a:ext cx="780070" cy="786974"/>
            <a:chOff x="1288572" y="3466291"/>
            <a:chExt cx="1076475" cy="108600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10684132" y="4615311"/>
            <a:ext cx="1099038" cy="1207111"/>
            <a:chOff x="10096217" y="3657600"/>
            <a:chExt cx="1099038" cy="1207111"/>
          </a:xfrm>
        </p:grpSpPr>
        <p:sp>
          <p:nvSpPr>
            <p:cNvPr id="34" name="流程图: 磁盘 33"/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!!流程图: 数据库"/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6" name="流程图: 磁盘 35"/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!!矩形: 对角圆角 11"/>
          <p:cNvSpPr/>
          <p:nvPr/>
        </p:nvSpPr>
        <p:spPr>
          <a:xfrm>
            <a:off x="2389017" y="4111078"/>
            <a:ext cx="1949142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接收分页参数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pageSize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进行分页查询，获取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PageBean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 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: 对角圆角 37"/>
          <p:cNvSpPr/>
          <p:nvPr/>
        </p:nvSpPr>
        <p:spPr>
          <a:xfrm>
            <a:off x="2391736" y="41110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EmpController</a:t>
            </a:r>
            <a:endParaRPr lang="zh-CN" altLang="en-US" sz="1200" b="1"/>
          </a:p>
        </p:txBody>
      </p:sp>
      <p:sp>
        <p:nvSpPr>
          <p:cNvPr id="39" name="!!矩形: 对角圆角 10"/>
          <p:cNvSpPr/>
          <p:nvPr/>
        </p:nvSpPr>
        <p:spPr>
          <a:xfrm>
            <a:off x="5207162" y="4111078"/>
            <a:ext cx="1789824" cy="2246266"/>
          </a:xfrm>
          <a:prstGeom prst="round2DiagRect">
            <a:avLst>
              <a:gd name="adj1" fmla="val 6747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lnSpc>
                <a:spcPct val="150000"/>
              </a:lnSpc>
              <a:buFont typeface="+mj-lt"/>
              <a:buAutoNum type="arabicPeriod"/>
            </a:pP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接口查询总记录数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接口获取数据列表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PageBean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对象，返回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!!矩形: 对角圆角 39"/>
          <p:cNvSpPr/>
          <p:nvPr/>
        </p:nvSpPr>
        <p:spPr>
          <a:xfrm>
            <a:off x="5207162" y="41110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</a:t>
            </a:r>
            <a:endParaRPr lang="zh-CN" altLang="en-US" sz="1200" b="1"/>
          </a:p>
        </p:txBody>
      </p:sp>
      <p:sp>
        <p:nvSpPr>
          <p:cNvPr id="41" name="!!矩形: 对角圆角 9"/>
          <p:cNvSpPr/>
          <p:nvPr/>
        </p:nvSpPr>
        <p:spPr>
          <a:xfrm>
            <a:off x="7945647" y="4111078"/>
            <a:ext cx="1789824" cy="2246266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 count(*) from emp;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 * from emp limit ?,? 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矩形: 对角圆角 41"/>
          <p:cNvSpPr/>
          <p:nvPr/>
        </p:nvSpPr>
        <p:spPr>
          <a:xfrm>
            <a:off x="7945647" y="41110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sp>
        <p:nvSpPr>
          <p:cNvPr id="19" name="!!对话气泡: 矩形 3"/>
          <p:cNvSpPr/>
          <p:nvPr/>
        </p:nvSpPr>
        <p:spPr>
          <a:xfrm>
            <a:off x="8757275" y="1739446"/>
            <a:ext cx="2907063" cy="2780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count(*) from emp;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20" name="!!对话气泡: 矩形 1"/>
          <p:cNvSpPr/>
          <p:nvPr/>
        </p:nvSpPr>
        <p:spPr>
          <a:xfrm>
            <a:off x="8757275" y="2035104"/>
            <a:ext cx="2907063" cy="2780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* from emp limit ?,?;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5679" y="4807937"/>
            <a:ext cx="525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+mn-lt"/>
                <a:ea typeface="+mn-ea"/>
              </a:rPr>
              <a:t>total</a:t>
            </a:r>
            <a:endParaRPr lang="zh-CN" altLang="en-US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000" y="5376519"/>
            <a:ext cx="535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+mn-lt"/>
                <a:ea typeface="+mn-ea"/>
              </a:rPr>
              <a:t>rows</a:t>
            </a:r>
            <a:endParaRPr lang="en-US" altLang="zh-CN" sz="1400">
              <a:solidFill>
                <a:srgbClr val="C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57" y="1519309"/>
            <a:ext cx="7056732" cy="1562235"/>
          </a:xfrm>
          <a:prstGeom prst="roundRect">
            <a:avLst>
              <a:gd name="adj" fmla="val 428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50" y="2814336"/>
            <a:ext cx="7056732" cy="2072606"/>
          </a:xfrm>
          <a:prstGeom prst="roundRect">
            <a:avLst>
              <a:gd name="adj" fmla="val 428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812" y="4416591"/>
            <a:ext cx="7033870" cy="1844200"/>
          </a:xfrm>
          <a:prstGeom prst="roundRect">
            <a:avLst>
              <a:gd name="adj" fmla="val 428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0" name="矩形: 对角圆角 9"/>
          <p:cNvSpPr/>
          <p:nvPr/>
        </p:nvSpPr>
        <p:spPr>
          <a:xfrm>
            <a:off x="6842501" y="1509234"/>
            <a:ext cx="1049780" cy="339653"/>
          </a:xfrm>
          <a:prstGeom prst="round2DiagRect">
            <a:avLst>
              <a:gd name="adj1" fmla="val 0"/>
              <a:gd name="adj2" fmla="val 2588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EmpController</a:t>
            </a:r>
            <a:endParaRPr lang="zh-CN" altLang="en-US" sz="1200" b="1"/>
          </a:p>
        </p:txBody>
      </p:sp>
      <p:sp>
        <p:nvSpPr>
          <p:cNvPr id="11" name="!!矩形: 对角圆角 39"/>
          <p:cNvSpPr/>
          <p:nvPr/>
        </p:nvSpPr>
        <p:spPr>
          <a:xfrm>
            <a:off x="8264769" y="2805544"/>
            <a:ext cx="1122205" cy="339653"/>
          </a:xfrm>
          <a:prstGeom prst="round2DiagRect">
            <a:avLst>
              <a:gd name="adj1" fmla="val 0"/>
              <a:gd name="adj2" fmla="val 258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EmpServiceImpl</a:t>
            </a:r>
            <a:endParaRPr lang="zh-CN" altLang="en-US" sz="1200" b="1"/>
          </a:p>
        </p:txBody>
      </p:sp>
      <p:sp>
        <p:nvSpPr>
          <p:cNvPr id="12" name="矩形: 对角圆角 11"/>
          <p:cNvSpPr/>
          <p:nvPr/>
        </p:nvSpPr>
        <p:spPr>
          <a:xfrm>
            <a:off x="10233694" y="4407799"/>
            <a:ext cx="1049780" cy="339653"/>
          </a:xfrm>
          <a:prstGeom prst="round2DiagRect">
            <a:avLst>
              <a:gd name="adj1" fmla="val 0"/>
              <a:gd name="adj2" fmla="val 2847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sp>
        <p:nvSpPr>
          <p:cNvPr id="13" name="文本框 12"/>
          <p:cNvSpPr txBox="1"/>
          <p:nvPr/>
        </p:nvSpPr>
        <p:spPr>
          <a:xfrm>
            <a:off x="710880" y="6335308"/>
            <a:ext cx="855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 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的属性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defaultValue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可以来设置参数的默认值。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814" y="1623188"/>
            <a:ext cx="10886223" cy="4739905"/>
          </a:xfrm>
          <a:prstGeom prst="roundRect">
            <a:avLst>
              <a:gd name="adj" fmla="val 2149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576168" y="1173480"/>
            <a:ext cx="5760538" cy="4511040"/>
          </a:xfrm>
        </p:spPr>
        <p:txBody>
          <a:bodyPr/>
          <a:lstStyle/>
          <a:p>
            <a:r>
              <a:rPr lang="zh-CN" altLang="en-US"/>
              <a:t>分页查询</a:t>
            </a:r>
            <a:endParaRPr lang="en-US" altLang="zh-CN"/>
          </a:p>
          <a:p>
            <a:pPr lvl="1">
              <a:lnSpc>
                <a:spcPct val="200000"/>
              </a:lnSpc>
            </a:pP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请求参数：页码、每页展示记录数</a:t>
            </a:r>
            <a:endParaRPr lang="en-US" altLang="zh-CN" sz="1400" b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响应结果：总记录数、结果列表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(PageBean)</a:t>
            </a:r>
            <a:endParaRPr lang="en-US" altLang="zh-CN"/>
          </a:p>
          <a:p>
            <a:r>
              <a:rPr lang="zh-CN" altLang="en-US"/>
              <a:t>注解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5312679" y="4288422"/>
            <a:ext cx="5154094" cy="478887"/>
          </a:xfrm>
          <a:prstGeom prst="roundRect">
            <a:avLst>
              <a:gd name="adj" fmla="val 1199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eaLnBrk="0" fontAlgn="base" hangingPunct="0">
              <a:lnSpc>
                <a:spcPct val="150000"/>
              </a:lnSpc>
            </a:pP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@RequestParam(defaultValue=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//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设置请求参数默认值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分页插件</a:t>
            </a:r>
            <a:r>
              <a:rPr lang="en-US" altLang="zh-CN"/>
              <a:t>PageHelper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724004" y="1667548"/>
            <a:ext cx="5256848" cy="1778630"/>
            <a:chOff x="848296" y="1836226"/>
            <a:chExt cx="5256848" cy="177863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48296" y="1845370"/>
              <a:ext cx="5247704" cy="1769486"/>
            </a:xfrm>
            <a:prstGeom prst="roundRect">
              <a:avLst>
                <a:gd name="adj" fmla="val 5632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10" name="矩形: 对角圆角 9"/>
            <p:cNvSpPr/>
            <p:nvPr/>
          </p:nvSpPr>
          <p:spPr>
            <a:xfrm>
              <a:off x="5055364" y="1836226"/>
              <a:ext cx="1049780" cy="339653"/>
            </a:xfrm>
            <a:prstGeom prst="round2DiagRect">
              <a:avLst>
                <a:gd name="adj1" fmla="val 0"/>
                <a:gd name="adj2" fmla="val 28474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EmpMapper</a:t>
              </a:r>
              <a:endParaRPr lang="zh-CN" altLang="en-US" sz="1200" b="1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24004" y="3474312"/>
            <a:ext cx="5248546" cy="2833251"/>
            <a:chOff x="848296" y="3811669"/>
            <a:chExt cx="5248546" cy="2833251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2"/>
            <a:srcRect r="16026"/>
            <a:stretch>
              <a:fillRect/>
            </a:stretch>
          </p:blipFill>
          <p:spPr>
            <a:xfrm>
              <a:off x="848296" y="3820813"/>
              <a:ext cx="5239402" cy="2824107"/>
            </a:xfrm>
            <a:prstGeom prst="roundRect">
              <a:avLst>
                <a:gd name="adj" fmla="val 3744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6" name="!!矩形: 对角圆角 39"/>
            <p:cNvSpPr/>
            <p:nvPr/>
          </p:nvSpPr>
          <p:spPr>
            <a:xfrm>
              <a:off x="4974637" y="3811669"/>
              <a:ext cx="1122205" cy="339653"/>
            </a:xfrm>
            <a:prstGeom prst="round2DiagRect">
              <a:avLst>
                <a:gd name="adj1" fmla="val 0"/>
                <a:gd name="adj2" fmla="val 2588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200" b="1"/>
                <a:t>EmpServiceImpl</a:t>
              </a:r>
              <a:endParaRPr lang="zh-CN" altLang="en-US" sz="1200" b="1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424" y="3819016"/>
            <a:ext cx="5439446" cy="2488547"/>
          </a:xfrm>
          <a:prstGeom prst="roundRect">
            <a:avLst>
              <a:gd name="adj" fmla="val 3072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28" name="!!矩形: 对角圆角 39"/>
          <p:cNvSpPr/>
          <p:nvPr/>
        </p:nvSpPr>
        <p:spPr>
          <a:xfrm>
            <a:off x="10467418" y="3809871"/>
            <a:ext cx="1122205" cy="339653"/>
          </a:xfrm>
          <a:prstGeom prst="round2DiagRect">
            <a:avLst>
              <a:gd name="adj1" fmla="val 0"/>
              <a:gd name="adj2" fmla="val 2588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EmpServiceImpl</a:t>
            </a:r>
            <a:endParaRPr lang="zh-CN" altLang="en-US" sz="1200" b="1"/>
          </a:p>
        </p:txBody>
      </p:sp>
      <p:pic>
        <p:nvPicPr>
          <p:cNvPr id="30" name="!!图片 29"/>
          <p:cNvPicPr>
            <a:picLocks noChangeAspect="1"/>
          </p:cNvPicPr>
          <p:nvPr/>
        </p:nvPicPr>
        <p:blipFill rotWithShape="1">
          <a:blip r:embed="rId4"/>
          <a:srcRect r="-49334"/>
          <a:stretch>
            <a:fillRect/>
          </a:stretch>
        </p:blipFill>
        <p:spPr>
          <a:xfrm>
            <a:off x="6137424" y="1676692"/>
            <a:ext cx="5439446" cy="736326"/>
          </a:xfrm>
          <a:prstGeom prst="roundRect">
            <a:avLst>
              <a:gd name="adj" fmla="val 9518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14" name="文本框 13"/>
          <p:cNvSpPr txBox="1"/>
          <p:nvPr/>
        </p:nvSpPr>
        <p:spPr>
          <a:xfrm>
            <a:off x="2869344" y="3209706"/>
            <a:ext cx="2201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步骤固定</a:t>
            </a:r>
            <a:endParaRPr lang="en-US" altLang="zh-CN" sz="360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代码繁琐</a:t>
            </a:r>
            <a:endParaRPr lang="zh-CN" altLang="en-US" sz="36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38508" y="6307563"/>
            <a:ext cx="16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原始方式</a:t>
            </a:r>
            <a:endParaRPr lang="zh-CN" altLang="en-US" sz="2800" dirty="0"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94698" y="6236541"/>
            <a:ext cx="166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PageHelper</a:t>
            </a:r>
            <a:endParaRPr lang="zh-CN" altLang="en-US" sz="2800" dirty="0"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27" name="!!矩形: 对角圆角 26"/>
          <p:cNvSpPr/>
          <p:nvPr/>
        </p:nvSpPr>
        <p:spPr>
          <a:xfrm>
            <a:off x="10539843" y="1670033"/>
            <a:ext cx="1049780" cy="339653"/>
          </a:xfrm>
          <a:prstGeom prst="round2DiagRect">
            <a:avLst>
              <a:gd name="adj1" fmla="val 0"/>
              <a:gd name="adj2" fmla="val 2847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cxnSp>
        <p:nvCxnSpPr>
          <p:cNvPr id="36" name="直接连接符 35"/>
          <p:cNvCxnSpPr/>
          <p:nvPr/>
        </p:nvCxnSpPr>
        <p:spPr>
          <a:xfrm>
            <a:off x="6045688" y="1519422"/>
            <a:ext cx="0" cy="5165463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9552373" y="4656793"/>
            <a:ext cx="2441359" cy="2951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count(*) from emp;</a:t>
            </a:r>
            <a:endParaRPr lang="zh-CN" altLang="en-US" sz="120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402350" y="2618687"/>
            <a:ext cx="1204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简洁</a:t>
            </a:r>
            <a:endParaRPr lang="en-US" altLang="zh-CN" sz="360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高效</a:t>
            </a:r>
            <a:endParaRPr lang="zh-CN" altLang="en-US" sz="3600" dirty="0">
              <a:solidFill>
                <a:srgbClr val="00B05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419029" y="1625913"/>
            <a:ext cx="87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Consolas" panose="020B0609020204030204" pitchFamily="49" charset="0"/>
              </a:rPr>
              <a:t>count(*)</a:t>
            </a:r>
            <a:endParaRPr lang="zh-CN" altLang="en-US" sz="12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541603" y="1625913"/>
            <a:ext cx="87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Consolas" panose="020B0609020204030204" pitchFamily="49" charset="0"/>
              </a:rPr>
              <a:t>limit ?,?</a:t>
            </a:r>
            <a:endParaRPr lang="zh-CN" altLang="en-US" sz="12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137424" y="4252404"/>
            <a:ext cx="5439444" cy="404389"/>
          </a:xfrm>
          <a:prstGeom prst="rect">
            <a:avLst/>
          </a:prstGeom>
          <a:solidFill>
            <a:srgbClr val="FF00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127971" y="5113137"/>
            <a:ext cx="5439444" cy="285628"/>
          </a:xfrm>
          <a:prstGeom prst="rect">
            <a:avLst/>
          </a:prstGeom>
          <a:solidFill>
            <a:srgbClr val="FF00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552374" y="5000144"/>
            <a:ext cx="2441359" cy="2951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zh-CN" sz="120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* from emp limit ?,?;</a:t>
            </a:r>
            <a:endParaRPr lang="zh-CN" altLang="en-US" sz="120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/>
      <p:bldP spid="33" grpId="0"/>
      <p:bldP spid="34" grpId="0"/>
      <p:bldP spid="27" grpId="0" animBg="1"/>
      <p:bldP spid="38" grpId="0" animBg="1"/>
      <p:bldP spid="40" grpId="0"/>
      <p:bldP spid="41" grpId="0"/>
      <p:bldP spid="41" grpId="1"/>
      <p:bldP spid="42" grpId="0"/>
      <p:bldP spid="42" grpId="1"/>
      <p:bldP spid="43" grpId="0" animBg="1"/>
      <p:bldP spid="44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r="-47358"/>
          <a:stretch>
            <a:fillRect/>
          </a:stretch>
        </p:blipFill>
        <p:spPr>
          <a:xfrm>
            <a:off x="847210" y="4179239"/>
            <a:ext cx="8015436" cy="2488547"/>
          </a:xfrm>
          <a:prstGeom prst="roundRect">
            <a:avLst>
              <a:gd name="adj" fmla="val 3072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4" name="!!图片 29"/>
          <p:cNvPicPr>
            <a:picLocks noChangeAspect="1"/>
          </p:cNvPicPr>
          <p:nvPr/>
        </p:nvPicPr>
        <p:blipFill rotWithShape="1">
          <a:blip r:embed="rId2"/>
          <a:srcRect l="-1" r="-120055"/>
          <a:stretch>
            <a:fillRect/>
          </a:stretch>
        </p:blipFill>
        <p:spPr>
          <a:xfrm>
            <a:off x="847210" y="3308761"/>
            <a:ext cx="8015435" cy="736326"/>
          </a:xfrm>
          <a:prstGeom prst="roundRect">
            <a:avLst>
              <a:gd name="adj" fmla="val 9518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-35084"/>
          <a:stretch>
            <a:fillRect/>
          </a:stretch>
        </p:blipFill>
        <p:spPr>
          <a:xfrm>
            <a:off x="847210" y="1705683"/>
            <a:ext cx="8015435" cy="1485204"/>
          </a:xfrm>
          <a:prstGeom prst="roundRect">
            <a:avLst>
              <a:gd name="adj" fmla="val 733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5" name="矩形: 对角圆角 4"/>
          <p:cNvSpPr/>
          <p:nvPr/>
        </p:nvSpPr>
        <p:spPr>
          <a:xfrm>
            <a:off x="8277957" y="2163847"/>
            <a:ext cx="1169377" cy="342900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/>
              <a:t>pom.xml</a:t>
            </a:r>
            <a:endParaRPr lang="zh-CN" altLang="en-US" sz="1400" b="1"/>
          </a:p>
        </p:txBody>
      </p:sp>
      <p:sp>
        <p:nvSpPr>
          <p:cNvPr id="33" name="!!矩形: 对角圆角 26"/>
          <p:cNvSpPr/>
          <p:nvPr/>
        </p:nvSpPr>
        <p:spPr>
          <a:xfrm>
            <a:off x="8277955" y="3502511"/>
            <a:ext cx="1169377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sp>
        <p:nvSpPr>
          <p:cNvPr id="30" name="!!矩形: 对角圆角 39"/>
          <p:cNvSpPr/>
          <p:nvPr/>
        </p:nvSpPr>
        <p:spPr>
          <a:xfrm>
            <a:off x="8277956" y="5253685"/>
            <a:ext cx="1169377" cy="339653"/>
          </a:xfrm>
          <a:prstGeom prst="round2DiagRect">
            <a:avLst>
              <a:gd name="adj1" fmla="val 19256"/>
              <a:gd name="adj2" fmla="val 0"/>
            </a:avLst>
          </a:prstGeom>
          <a:solidFill>
            <a:srgbClr val="FFC000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EmpServiceImpl</a:t>
            </a:r>
            <a:endParaRPr lang="zh-CN" altLang="en-US" sz="1200" b="1"/>
          </a:p>
        </p:txBody>
      </p:sp>
      <p:sp>
        <p:nvSpPr>
          <p:cNvPr id="10" name="矩形 9"/>
          <p:cNvSpPr/>
          <p:nvPr/>
        </p:nvSpPr>
        <p:spPr>
          <a:xfrm>
            <a:off x="4287914" y="5064488"/>
            <a:ext cx="2441359" cy="2951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count(*) from emp;</a:t>
            </a:r>
            <a:endParaRPr lang="zh-CN" altLang="en-US" sz="120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87915" y="5407839"/>
            <a:ext cx="2441359" cy="2951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zh-CN" sz="120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Courier New" panose="02070309020205020404" pitchFamily="49" charset="0"/>
              </a:rPr>
              <a:t>select * from emp limit ?,?;</a:t>
            </a:r>
            <a:endParaRPr lang="zh-CN" altLang="en-US" sz="120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r>
              <a:rPr lang="en-US" altLang="zh-CN"/>
              <a:t>-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814" y="1623188"/>
            <a:ext cx="10886223" cy="4739905"/>
          </a:xfrm>
          <a:prstGeom prst="roundRect">
            <a:avLst>
              <a:gd name="adj" fmla="val 2149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成品展示</a:t>
            </a:r>
            <a:endParaRPr lang="zh-CN" altLang="en-US"/>
          </a:p>
        </p:txBody>
      </p:sp>
      <p:pic>
        <p:nvPicPr>
          <p:cNvPr id="8" name="!!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608" y="1678306"/>
            <a:ext cx="9794631" cy="3501388"/>
          </a:xfrm>
          <a:prstGeom prst="roundRect">
            <a:avLst>
              <a:gd name="adj" fmla="val 310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pic>
        <p:nvPicPr>
          <p:cNvPr id="11" name="!!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998" y="2444262"/>
            <a:ext cx="9698110" cy="4033279"/>
          </a:xfrm>
          <a:prstGeom prst="roundRect">
            <a:avLst>
              <a:gd name="adj" fmla="val 224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2141294"/>
          </a:xfrm>
        </p:spPr>
        <p:txBody>
          <a:bodyPr/>
          <a:lstStyle/>
          <a:p>
            <a:r>
              <a:rPr lang="en-US" altLang="zh-CN"/>
              <a:t>PageHelper</a:t>
            </a:r>
            <a:r>
              <a:rPr lang="zh-CN" altLang="en-US"/>
              <a:t>分页插件</a:t>
            </a:r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5495277" y="2986654"/>
            <a:ext cx="5760538" cy="2408306"/>
          </a:xfrm>
          <a:prstGeom prst="roundRect">
            <a:avLst>
              <a:gd name="adj" fmla="val 457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marL="285750" indent="-285750" eaLnBrk="0" fontAlgn="base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引入依赖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pagehelper-spring-boot-starter</a:t>
            </a:r>
            <a:endParaRPr lang="en-US" altLang="zh-CN" sz="13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tabLst>
                <a:tab pos="2159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 </a:t>
            </a:r>
            <a:r>
              <a:rPr lang="en-US" altLang="zh-CN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PageHelper.startPage(pageNum, pageSize);</a:t>
            </a:r>
            <a:endParaRPr lang="en-US" altLang="zh-CN" sz="13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tabLst>
                <a:tab pos="215900" algn="l"/>
              </a:tabLst>
            </a:pP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 List&lt;Emp&gt; list = empMapper.list();</a:t>
            </a:r>
            <a:endParaRPr kumimoji="0" lang="en-US" altLang="zh-CN" sz="13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tabLst>
                <a:tab pos="215900" algn="l"/>
              </a:tabLst>
            </a:pPr>
            <a:r>
              <a:rPr lang="en-US" altLang="zh-CN" sz="13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 Page&lt;Emp&gt; page = (Page&lt;Emp&gt;)list;</a:t>
            </a:r>
            <a:endParaRPr kumimoji="0" lang="zh-CN" altLang="zh-CN" sz="13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员工管理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条件分页查询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删除员工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条件分页查询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需求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271" y="1607342"/>
            <a:ext cx="9378462" cy="4897641"/>
          </a:xfrm>
          <a:prstGeom prst="roundRect">
            <a:avLst>
              <a:gd name="adj" fmla="val 230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7" name="矩形: 圆角 6"/>
          <p:cNvSpPr/>
          <p:nvPr/>
        </p:nvSpPr>
        <p:spPr>
          <a:xfrm>
            <a:off x="835271" y="6137028"/>
            <a:ext cx="9378462" cy="367955"/>
          </a:xfrm>
          <a:prstGeom prst="roundRect">
            <a:avLst>
              <a:gd name="adj" fmla="val 22285"/>
            </a:avLst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835271" y="1607342"/>
            <a:ext cx="8299939" cy="517190"/>
          </a:xfrm>
          <a:prstGeom prst="roundRect">
            <a:avLst>
              <a:gd name="adj" fmla="val 15485"/>
            </a:avLst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对角圆角 8"/>
          <p:cNvSpPr/>
          <p:nvPr/>
        </p:nvSpPr>
        <p:spPr>
          <a:xfrm>
            <a:off x="10283255" y="6137027"/>
            <a:ext cx="880867" cy="367955"/>
          </a:xfrm>
          <a:prstGeom prst="round2Diag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已实现</a:t>
            </a:r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!!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417" y="2293497"/>
            <a:ext cx="3636352" cy="540128"/>
          </a:xfrm>
          <a:prstGeom prst="round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条件分页查询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思路</a:t>
            </a:r>
            <a:endParaRPr lang="zh-CN" altLang="en-US"/>
          </a:p>
        </p:txBody>
      </p:sp>
      <p:sp>
        <p:nvSpPr>
          <p:cNvPr id="11" name="箭头: 右 10"/>
          <p:cNvSpPr/>
          <p:nvPr/>
        </p:nvSpPr>
        <p:spPr>
          <a:xfrm>
            <a:off x="4455517" y="3838895"/>
            <a:ext cx="440408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>
            <a:off x="7320931" y="3903532"/>
            <a:ext cx="486190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/>
          <p:cNvSpPr/>
          <p:nvPr/>
        </p:nvSpPr>
        <p:spPr>
          <a:xfrm>
            <a:off x="10196819" y="3903532"/>
            <a:ext cx="363122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/>
          <p:cNvSpPr/>
          <p:nvPr/>
        </p:nvSpPr>
        <p:spPr>
          <a:xfrm>
            <a:off x="1421605" y="3838895"/>
            <a:ext cx="339483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15" y="3725728"/>
            <a:ext cx="780070" cy="786974"/>
            <a:chOff x="1288572" y="3466291"/>
            <a:chExt cx="1076475" cy="108600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0590215" y="3601274"/>
            <a:ext cx="1099038" cy="1207111"/>
            <a:chOff x="10096217" y="3657600"/>
            <a:chExt cx="1099038" cy="1207111"/>
          </a:xfrm>
        </p:grpSpPr>
        <p:sp>
          <p:nvSpPr>
            <p:cNvPr id="19" name="流程图: 磁盘 18"/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!!流程图: 数据库"/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流程图: 磁盘 20"/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!!矩形: 对角圆角 11"/>
          <p:cNvSpPr/>
          <p:nvPr/>
        </p:nvSpPr>
        <p:spPr>
          <a:xfrm>
            <a:off x="1858645" y="2739978"/>
            <a:ext cx="2493020" cy="2939850"/>
          </a:xfrm>
          <a:prstGeom prst="round2DiagRect">
            <a:avLst>
              <a:gd name="adj1" fmla="val 5127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接收参数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分页参数、查询条件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进行分页条件查询，获取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PageBean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 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: 对角圆角 22"/>
          <p:cNvSpPr/>
          <p:nvPr/>
        </p:nvSpPr>
        <p:spPr>
          <a:xfrm>
            <a:off x="1853906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EmpController</a:t>
            </a:r>
            <a:endParaRPr lang="zh-CN" altLang="en-US" sz="1200" b="1"/>
          </a:p>
        </p:txBody>
      </p:sp>
      <p:sp>
        <p:nvSpPr>
          <p:cNvPr id="24" name="!!矩形: 对角圆角 10"/>
          <p:cNvSpPr/>
          <p:nvPr/>
        </p:nvSpPr>
        <p:spPr>
          <a:xfrm>
            <a:off x="4974475" y="2736459"/>
            <a:ext cx="2296448" cy="2939850"/>
          </a:xfrm>
          <a:prstGeom prst="round2DiagRect">
            <a:avLst>
              <a:gd name="adj1" fmla="val 4450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 algn="ctr">
              <a:lnSpc>
                <a:spcPct val="150000"/>
              </a:lnSpc>
              <a:buFont typeface="+mj-lt"/>
              <a:buAutoNum type="arabicPeriod"/>
            </a:pP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PageHelper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完成分页条件查询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PageBean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对象，返回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!!矩形: 对角圆角 39"/>
          <p:cNvSpPr/>
          <p:nvPr/>
        </p:nvSpPr>
        <p:spPr>
          <a:xfrm>
            <a:off x="4974474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</a:t>
            </a:r>
            <a:endParaRPr lang="zh-CN" altLang="en-US" sz="1200" b="1"/>
          </a:p>
        </p:txBody>
      </p:sp>
      <p:sp>
        <p:nvSpPr>
          <p:cNvPr id="26" name="!!图片 2"/>
          <p:cNvSpPr/>
          <p:nvPr/>
        </p:nvSpPr>
        <p:spPr>
          <a:xfrm>
            <a:off x="7861305" y="2739977"/>
            <a:ext cx="2296448" cy="2939849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 * from emp where name like concat('%', ?, '%')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1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and gender = ? and entrydate between ? and ?  order by update_time desc;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: 对角圆角 26"/>
          <p:cNvSpPr/>
          <p:nvPr/>
        </p:nvSpPr>
        <p:spPr>
          <a:xfrm>
            <a:off x="7861306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sp>
        <p:nvSpPr>
          <p:cNvPr id="28" name="!!矩形: 对角圆角 27"/>
          <p:cNvSpPr/>
          <p:nvPr/>
        </p:nvSpPr>
        <p:spPr>
          <a:xfrm>
            <a:off x="9107732" y="5340173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</a:t>
            </a:r>
            <a:r>
              <a:rPr lang="en-US" altLang="zh-CN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</a:t>
            </a:r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31" y="1698980"/>
            <a:ext cx="8404289" cy="653452"/>
          </a:xfrm>
          <a:prstGeom prst="round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9" name="矩形 8"/>
          <p:cNvSpPr/>
          <p:nvPr/>
        </p:nvSpPr>
        <p:spPr>
          <a:xfrm>
            <a:off x="9513221" y="4109952"/>
            <a:ext cx="19530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00651" y="4326707"/>
            <a:ext cx="19530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687838" y="4584263"/>
            <a:ext cx="19530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087882" y="4579370"/>
            <a:ext cx="19530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354" y="3838895"/>
            <a:ext cx="2012756" cy="10664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014" y="3562648"/>
            <a:ext cx="798130" cy="24793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210540" y="2157273"/>
            <a:ext cx="140267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37761" y="2157273"/>
            <a:ext cx="124394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821894" y="2197888"/>
            <a:ext cx="582083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765456" y="2201988"/>
            <a:ext cx="582083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!!矩形: 对角圆角 11"/>
          <p:cNvSpPr/>
          <p:nvPr/>
        </p:nvSpPr>
        <p:spPr>
          <a:xfrm>
            <a:off x="3461897" y="3640188"/>
            <a:ext cx="805730" cy="32518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9" grpId="0" animBg="1"/>
      <p:bldP spid="10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19" y="4465382"/>
            <a:ext cx="8442766" cy="1773993"/>
          </a:xfrm>
          <a:prstGeom prst="roundRect">
            <a:avLst>
              <a:gd name="adj" fmla="val 362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条件分页查询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实现</a:t>
            </a:r>
            <a:endParaRPr lang="zh-CN" altLang="en-US"/>
          </a:p>
        </p:txBody>
      </p:sp>
      <p:sp>
        <p:nvSpPr>
          <p:cNvPr id="32" name="!!矩形: 对角圆角 39"/>
          <p:cNvSpPr/>
          <p:nvPr/>
        </p:nvSpPr>
        <p:spPr>
          <a:xfrm>
            <a:off x="4065960" y="5931554"/>
            <a:ext cx="1049780" cy="307821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EmpServiceImpl</a:t>
            </a:r>
            <a:endParaRPr lang="zh-CN" altLang="en-US" sz="1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-1" r="-5098" b="-188"/>
          <a:stretch>
            <a:fillRect/>
          </a:stretch>
        </p:blipFill>
        <p:spPr>
          <a:xfrm>
            <a:off x="781219" y="1713470"/>
            <a:ext cx="8442766" cy="2202759"/>
          </a:xfrm>
          <a:prstGeom prst="roundRect">
            <a:avLst>
              <a:gd name="adj" fmla="val 311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31" name="矩形: 对角圆角 30"/>
          <p:cNvSpPr/>
          <p:nvPr/>
        </p:nvSpPr>
        <p:spPr>
          <a:xfrm>
            <a:off x="4065960" y="3608498"/>
            <a:ext cx="1049780" cy="307731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EmpController</a:t>
            </a:r>
            <a:endParaRPr lang="zh-CN" altLang="en-US" sz="1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179" y="1307557"/>
            <a:ext cx="3936352" cy="3360898"/>
          </a:xfrm>
          <a:prstGeom prst="roundRect">
            <a:avLst>
              <a:gd name="adj" fmla="val 1925"/>
            </a:avLst>
          </a:prstGeom>
          <a:ln w="6350">
            <a:solidFill>
              <a:schemeClr val="tx1"/>
            </a:solidFill>
            <a:prstDash val="dash"/>
          </a:ln>
        </p:spPr>
      </p:pic>
      <p:sp>
        <p:nvSpPr>
          <p:cNvPr id="35" name="!!矩形: 对角圆角 27"/>
          <p:cNvSpPr/>
          <p:nvPr/>
        </p:nvSpPr>
        <p:spPr>
          <a:xfrm>
            <a:off x="10521960" y="4337594"/>
            <a:ext cx="1053363" cy="339653"/>
          </a:xfrm>
          <a:prstGeom prst="round2DiagRect">
            <a:avLst>
              <a:gd name="adj1" fmla="val 26946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EmpMapper.xml</a:t>
            </a:r>
            <a:endParaRPr lang="zh-CN" altLang="en-US" sz="10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条件分页查询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测试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814" y="1623188"/>
            <a:ext cx="10886223" cy="4739905"/>
          </a:xfrm>
          <a:prstGeom prst="roundRect">
            <a:avLst>
              <a:gd name="adj" fmla="val 2149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611678" y="1631714"/>
            <a:ext cx="7106845" cy="3073451"/>
          </a:xfrm>
        </p:spPr>
        <p:txBody>
          <a:bodyPr/>
          <a:lstStyle/>
          <a:p>
            <a:r>
              <a:rPr lang="zh-CN" altLang="en-US"/>
              <a:t>条件分页查询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条件查询：动态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 – XML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映射文件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分页查询：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PageHelper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分页插件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员工管理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分页查询</a:t>
            </a:r>
            <a:endParaRPr lang="en-US" altLang="zh-CN"/>
          </a:p>
          <a:p>
            <a:r>
              <a:rPr lang="zh-CN" altLang="en-US"/>
              <a:t>条件分页查询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删除员工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删除员工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需求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425" y="1803101"/>
            <a:ext cx="10504256" cy="4433189"/>
          </a:xfrm>
          <a:prstGeom prst="roundRect">
            <a:avLst>
              <a:gd name="adj" fmla="val 25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删除员工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思路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" name="箭头: 右 4"/>
          <p:cNvSpPr/>
          <p:nvPr/>
        </p:nvSpPr>
        <p:spPr>
          <a:xfrm>
            <a:off x="4569817" y="3838895"/>
            <a:ext cx="371461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/>
          <p:cNvSpPr/>
          <p:nvPr/>
        </p:nvSpPr>
        <p:spPr>
          <a:xfrm>
            <a:off x="7415497" y="3903532"/>
            <a:ext cx="486190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/>
          <p:cNvSpPr/>
          <p:nvPr/>
        </p:nvSpPr>
        <p:spPr>
          <a:xfrm>
            <a:off x="10148720" y="3898459"/>
            <a:ext cx="437040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/>
          <p:cNvSpPr/>
          <p:nvPr/>
        </p:nvSpPr>
        <p:spPr>
          <a:xfrm>
            <a:off x="1535905" y="3838895"/>
            <a:ext cx="339483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48615" y="3725728"/>
            <a:ext cx="780070" cy="786974"/>
            <a:chOff x="1288572" y="3466291"/>
            <a:chExt cx="1076475" cy="108600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10678139" y="3601274"/>
            <a:ext cx="1099038" cy="1207111"/>
            <a:chOff x="10096217" y="3657600"/>
            <a:chExt cx="1099038" cy="1207111"/>
          </a:xfrm>
        </p:grpSpPr>
        <p:sp>
          <p:nvSpPr>
            <p:cNvPr id="14" name="流程图: 磁盘 13"/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!!流程图: 数据库"/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endPara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流程图: 磁盘 15"/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!!矩形: 对角圆角 11"/>
          <p:cNvSpPr/>
          <p:nvPr/>
        </p:nvSpPr>
        <p:spPr>
          <a:xfrm>
            <a:off x="1972945" y="2739978"/>
            <a:ext cx="2493020" cy="2939850"/>
          </a:xfrm>
          <a:prstGeom prst="round2DiagRect">
            <a:avLst>
              <a:gd name="adj1" fmla="val 5127"/>
              <a:gd name="adj2" fmla="val 0"/>
            </a:avLst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接收路径参数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进行批量删除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 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: 对角圆角 17"/>
          <p:cNvSpPr/>
          <p:nvPr/>
        </p:nvSpPr>
        <p:spPr>
          <a:xfrm>
            <a:off x="1968206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EmpController</a:t>
            </a:r>
            <a:endParaRPr lang="zh-CN" altLang="en-US" sz="1200" b="1"/>
          </a:p>
        </p:txBody>
      </p:sp>
      <p:sp>
        <p:nvSpPr>
          <p:cNvPr id="19" name="!!矩形: 对角圆角 10"/>
          <p:cNvSpPr/>
          <p:nvPr/>
        </p:nvSpPr>
        <p:spPr>
          <a:xfrm>
            <a:off x="5045130" y="2739978"/>
            <a:ext cx="2296448" cy="2939850"/>
          </a:xfrm>
          <a:prstGeom prst="round2DiagRect">
            <a:avLst>
              <a:gd name="adj1" fmla="val 4450"/>
              <a:gd name="adj2" fmla="val 0"/>
            </a:avLst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接口进行批量删除操作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!!矩形: 对角圆角 39"/>
          <p:cNvSpPr/>
          <p:nvPr/>
        </p:nvSpPr>
        <p:spPr>
          <a:xfrm>
            <a:off x="5045130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EmpService</a:t>
            </a:r>
            <a:endParaRPr lang="zh-CN" altLang="en-US" sz="1200" b="1"/>
          </a:p>
        </p:txBody>
      </p:sp>
      <p:sp>
        <p:nvSpPr>
          <p:cNvPr id="21" name="!!矩形: 对角圆角 9"/>
          <p:cNvSpPr/>
          <p:nvPr/>
        </p:nvSpPr>
        <p:spPr>
          <a:xfrm>
            <a:off x="7975605" y="2739977"/>
            <a:ext cx="2104457" cy="2939849"/>
          </a:xfrm>
          <a:prstGeom prst="round2DiagRect">
            <a:avLst>
              <a:gd name="adj1" fmla="val 7243"/>
              <a:gd name="adj2" fmla="val 0"/>
            </a:avLst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 from emp where id in (?,?,?);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对角圆角 21"/>
          <p:cNvSpPr/>
          <p:nvPr/>
        </p:nvSpPr>
        <p:spPr>
          <a:xfrm>
            <a:off x="7975606" y="2739978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/>
              <a:t>EmpMapper</a:t>
            </a:r>
            <a:endParaRPr lang="zh-CN" altLang="en-US" sz="1200" b="1"/>
          </a:p>
        </p:txBody>
      </p:sp>
      <p:sp>
        <p:nvSpPr>
          <p:cNvPr id="23" name="!!矩形: 对角圆角 27"/>
          <p:cNvSpPr/>
          <p:nvPr/>
        </p:nvSpPr>
        <p:spPr>
          <a:xfrm>
            <a:off x="9025386" y="5340173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</a:t>
            </a:r>
            <a:r>
              <a:rPr lang="en-US" altLang="zh-CN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</a:t>
            </a:r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5503" y="4839300"/>
            <a:ext cx="1667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@DeleteMapping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85503" y="5223049"/>
            <a:ext cx="1667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86136" y="4808385"/>
            <a:ext cx="104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&lt;foreach&gt;</a:t>
            </a:r>
            <a:endParaRPr lang="zh-CN" altLang="en-US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3521563"/>
          </a:xfrm>
        </p:spPr>
        <p:txBody>
          <a:bodyPr/>
          <a:lstStyle/>
          <a:p>
            <a:r>
              <a:rPr lang="zh-CN" altLang="en-US"/>
              <a:t>准备工作</a:t>
            </a:r>
            <a:endParaRPr lang="en-US" altLang="zh-CN"/>
          </a:p>
          <a:p>
            <a:r>
              <a:rPr lang="zh-CN" altLang="en-US"/>
              <a:t>部门管理</a:t>
            </a:r>
            <a:endParaRPr lang="en-US" altLang="zh-CN"/>
          </a:p>
          <a:p>
            <a:r>
              <a:rPr lang="zh-CN" altLang="en-US"/>
              <a:t>员工管理</a:t>
            </a:r>
            <a:endParaRPr lang="en-US" altLang="zh-C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528" y="5125077"/>
            <a:ext cx="7399661" cy="1440203"/>
          </a:xfrm>
          <a:prstGeom prst="roundRect">
            <a:avLst>
              <a:gd name="adj" fmla="val 6804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删除员工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思路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29" y="1566850"/>
            <a:ext cx="7399661" cy="1630821"/>
          </a:xfrm>
          <a:prstGeom prst="roundRect">
            <a:avLst>
              <a:gd name="adj" fmla="val 5884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/>
          <a:srcRect r="11486"/>
          <a:stretch>
            <a:fillRect/>
          </a:stretch>
        </p:blipFill>
        <p:spPr>
          <a:xfrm>
            <a:off x="878528" y="3276490"/>
            <a:ext cx="7399661" cy="1066892"/>
          </a:xfrm>
          <a:prstGeom prst="roundRect">
            <a:avLst>
              <a:gd name="adj" fmla="val 7602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/>
          <a:srcRect r="3957"/>
          <a:stretch>
            <a:fillRect/>
          </a:stretch>
        </p:blipFill>
        <p:spPr>
          <a:xfrm>
            <a:off x="878528" y="4418630"/>
            <a:ext cx="7399661" cy="602032"/>
          </a:xfrm>
          <a:prstGeom prst="roundRect">
            <a:avLst>
              <a:gd name="adj" fmla="val 122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8" name="矩形: 对角圆角 17"/>
          <p:cNvSpPr/>
          <p:nvPr/>
        </p:nvSpPr>
        <p:spPr>
          <a:xfrm>
            <a:off x="7091897" y="2869391"/>
            <a:ext cx="1195084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EmpController</a:t>
            </a:r>
            <a:endParaRPr lang="zh-CN" altLang="en-US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!!矩形: 对角圆角 39"/>
          <p:cNvSpPr/>
          <p:nvPr/>
        </p:nvSpPr>
        <p:spPr>
          <a:xfrm>
            <a:off x="7237201" y="4014554"/>
            <a:ext cx="1049780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EmpService</a:t>
            </a:r>
            <a:endParaRPr lang="zh-CN" altLang="en-US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: 对角圆角 21"/>
          <p:cNvSpPr/>
          <p:nvPr/>
        </p:nvSpPr>
        <p:spPr>
          <a:xfrm>
            <a:off x="7237201" y="4687824"/>
            <a:ext cx="1049780" cy="339653"/>
          </a:xfrm>
          <a:prstGeom prst="round2DiagRect">
            <a:avLst>
              <a:gd name="adj1" fmla="val 21844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EmpMapper</a:t>
            </a:r>
            <a:endParaRPr lang="zh-CN" altLang="en-US" sz="12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!!矩形: 对角圆角 27"/>
          <p:cNvSpPr/>
          <p:nvPr/>
        </p:nvSpPr>
        <p:spPr>
          <a:xfrm>
            <a:off x="7091897" y="6241892"/>
            <a:ext cx="1195084" cy="339653"/>
          </a:xfrm>
          <a:prstGeom prst="round2DiagRect">
            <a:avLst>
              <a:gd name="adj1" fmla="val 29610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EmpMapper.xml</a:t>
            </a:r>
            <a:endParaRPr lang="zh-CN" altLang="en-US" sz="1100" b="1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删除员工</a:t>
            </a:r>
            <a:r>
              <a:rPr lang="en-US" altLang="zh-CN">
                <a:solidFill>
                  <a:srgbClr val="C00000"/>
                </a:solidFill>
              </a:rPr>
              <a:t>-</a:t>
            </a:r>
            <a:r>
              <a:rPr lang="zh-CN" altLang="en-US">
                <a:solidFill>
                  <a:srgbClr val="C00000"/>
                </a:solidFill>
              </a:rPr>
              <a:t>测试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237" y="1648956"/>
            <a:ext cx="10632242" cy="4135566"/>
          </a:xfrm>
          <a:prstGeom prst="roundRect">
            <a:avLst>
              <a:gd name="adj" fmla="val 2523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准备工作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1054320"/>
          </a:xfrm>
        </p:spPr>
        <p:txBody>
          <a:bodyPr/>
          <a:lstStyle/>
          <a:p>
            <a:r>
              <a:rPr lang="zh-CN" altLang="en-US"/>
              <a:t>需求 </a:t>
            </a:r>
            <a:r>
              <a:rPr lang="en-US" altLang="zh-CN"/>
              <a:t>&amp; </a:t>
            </a:r>
            <a:r>
              <a:rPr lang="zh-CN" altLang="en-US"/>
              <a:t>环境搭建</a:t>
            </a:r>
            <a:endParaRPr lang="en-US" altLang="zh-CN"/>
          </a:p>
          <a:p>
            <a:r>
              <a:rPr lang="zh-CN" altLang="en-US"/>
              <a:t>开发规范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40819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准备工作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0"/>
          </p:nvPr>
        </p:nvSpPr>
        <p:spPr>
          <a:xfrm>
            <a:off x="5273039" y="3069273"/>
            <a:ext cx="5497537" cy="105432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需求 </a:t>
            </a:r>
            <a:r>
              <a:rPr lang="en-US" altLang="zh-CN">
                <a:solidFill>
                  <a:srgbClr val="C00000"/>
                </a:solidFill>
              </a:rPr>
              <a:t>&amp; </a:t>
            </a:r>
            <a:r>
              <a:rPr lang="zh-CN" altLang="en-US">
                <a:solidFill>
                  <a:srgbClr val="C00000"/>
                </a:solidFill>
              </a:rPr>
              <a:t>环境搭建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开发规范</a:t>
            </a:r>
            <a:endParaRPr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833" y="1654273"/>
            <a:ext cx="4595813" cy="3085483"/>
          </a:xfrm>
          <a:prstGeom prst="roundRect">
            <a:avLst>
              <a:gd name="adj" fmla="val 231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22" y="1882874"/>
            <a:ext cx="8396458" cy="4606958"/>
          </a:xfrm>
          <a:prstGeom prst="roundRect">
            <a:avLst>
              <a:gd name="adj" fmla="val 235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PP_MARK_KEY" val="2e5caca5-e054-4060-91bd-4e5657e8f48d"/>
  <p:tag name="COMMONDATA" val="eyJoZGlkIjoiMTc5MTM3YjdkNmI2YjIyNjJmMDdjYzBlYzBiMzIxOGU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a:spPr>
      <a:bodyPr rtlCol="0" anchor="ctr"/>
      <a:lstStyle>
        <a:defPPr algn="ctr">
          <a:defRPr sz="120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4917</Words>
  <Application>WPS 演示</Application>
  <PresentationFormat>宽屏</PresentationFormat>
  <Paragraphs>668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62</vt:i4>
      </vt:variant>
    </vt:vector>
  </HeadingPairs>
  <TitlesOfParts>
    <vt:vector size="97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Alibaba PuHuiTi M</vt:lpstr>
      <vt:lpstr>Alibaba PuHuiTi Medium</vt:lpstr>
      <vt:lpstr>华文楷体</vt:lpstr>
      <vt:lpstr>Alibaba PuHuiTi</vt:lpstr>
      <vt:lpstr>Segoe UI Light</vt:lpstr>
      <vt:lpstr>微软雅黑 Light</vt:lpstr>
      <vt:lpstr>汉仪尚巍流云体简</vt:lpstr>
      <vt:lpstr>Gill Sans</vt:lpstr>
      <vt:lpstr>Arial</vt:lpstr>
      <vt:lpstr>Arial Unicode MS</vt:lpstr>
      <vt:lpstr>等线</vt:lpstr>
      <vt:lpstr>Optima-Regular</vt:lpstr>
      <vt:lpstr>Segoe Print</vt:lpstr>
      <vt:lpstr>Alibaba PuHuiTi B</vt:lpstr>
      <vt:lpstr>Courier New</vt:lpstr>
      <vt:lpstr>Consolas</vt:lpstr>
      <vt:lpstr>Gill Sans MT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Web后端开发</vt:lpstr>
      <vt:lpstr>PowerPoint 演示文稿</vt:lpstr>
      <vt:lpstr>Web后端开发</vt:lpstr>
      <vt:lpstr>原型展示</vt:lpstr>
      <vt:lpstr>成品展示</vt:lpstr>
      <vt:lpstr>PowerPoint 演示文稿</vt:lpstr>
      <vt:lpstr>准备工作</vt:lpstr>
      <vt:lpstr>准备工作</vt:lpstr>
      <vt:lpstr>需求说明</vt:lpstr>
      <vt:lpstr>需求说明</vt:lpstr>
      <vt:lpstr>环境搭建</vt:lpstr>
      <vt:lpstr>环境搭建</vt:lpstr>
      <vt:lpstr>准备工作</vt:lpstr>
      <vt:lpstr>开发规范</vt:lpstr>
      <vt:lpstr>开发规范-</vt:lpstr>
      <vt:lpstr>开发规范-</vt:lpstr>
      <vt:lpstr>开发规范-统一响应结果</vt:lpstr>
      <vt:lpstr>开发流程</vt:lpstr>
      <vt:lpstr>部门管理</vt:lpstr>
      <vt:lpstr>部门管理</vt:lpstr>
      <vt:lpstr>查询部门-需求</vt:lpstr>
      <vt:lpstr>查询部门-思路</vt:lpstr>
      <vt:lpstr>查询部门-测试</vt:lpstr>
      <vt:lpstr>部门管理</vt:lpstr>
      <vt:lpstr>前后端联调</vt:lpstr>
      <vt:lpstr>PowerPoint 演示文稿</vt:lpstr>
      <vt:lpstr>部门管理</vt:lpstr>
      <vt:lpstr>删除部门-需求</vt:lpstr>
      <vt:lpstr>删除部门-思路</vt:lpstr>
      <vt:lpstr>删除部门-测试</vt:lpstr>
      <vt:lpstr>部门管理</vt:lpstr>
      <vt:lpstr>新增部门-需求</vt:lpstr>
      <vt:lpstr>新增部门-思路</vt:lpstr>
      <vt:lpstr>新增部门-测试</vt:lpstr>
      <vt:lpstr>@RequestMapping</vt:lpstr>
      <vt:lpstr>@RequestMapping</vt:lpstr>
      <vt:lpstr>PowerPoint 演示文稿</vt:lpstr>
      <vt:lpstr>员工管理</vt:lpstr>
      <vt:lpstr>员工管理</vt:lpstr>
      <vt:lpstr>分页查询-需求</vt:lpstr>
      <vt:lpstr>分页查询-分析</vt:lpstr>
      <vt:lpstr>分页查询-分析</vt:lpstr>
      <vt:lpstr>分页查询-思路</vt:lpstr>
      <vt:lpstr>分页查询-实现</vt:lpstr>
      <vt:lpstr>分页查询-测试</vt:lpstr>
      <vt:lpstr>PowerPoint 演示文稿</vt:lpstr>
      <vt:lpstr>分页插件PageHelper</vt:lpstr>
      <vt:lpstr>分页查询-实现</vt:lpstr>
      <vt:lpstr>分页查询-测试</vt:lpstr>
      <vt:lpstr>PowerPoint 演示文稿</vt:lpstr>
      <vt:lpstr>员工管理</vt:lpstr>
      <vt:lpstr>条件分页查询-需求</vt:lpstr>
      <vt:lpstr>条件分页查询-思路</vt:lpstr>
      <vt:lpstr>条件分页查询-实现</vt:lpstr>
      <vt:lpstr>条件分页查询-测试</vt:lpstr>
      <vt:lpstr>PowerPoint 演示文稿</vt:lpstr>
      <vt:lpstr>员工管理</vt:lpstr>
      <vt:lpstr>删除员工-需求</vt:lpstr>
      <vt:lpstr>删除员工-思路</vt:lpstr>
      <vt:lpstr>删除员工-思路</vt:lpstr>
      <vt:lpstr>删除员工-测试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七彩的河</cp:lastModifiedBy>
  <cp:revision>8372</cp:revision>
  <dcterms:created xsi:type="dcterms:W3CDTF">2020-03-31T02:23:00Z</dcterms:created>
  <dcterms:modified xsi:type="dcterms:W3CDTF">2023-07-17T07:14:35Z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BDC83B59189A447EA4DCEF0DC65E898E_12</vt:lpwstr>
  </property>
  <property fmtid="{D5CDD505-2E9C-101B-9397-08002B2CF9AE}" pid="3" name="KSOProductBuildVer">
    <vt:lpwstr>2052-11.1.0.14309</vt:lpwstr>
  </property>
</Properties>
</file>